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7" r:id="rId6"/>
    <p:sldId id="309" r:id="rId7"/>
    <p:sldId id="262" r:id="rId8"/>
    <p:sldId id="260" r:id="rId9"/>
    <p:sldId id="258" r:id="rId10"/>
    <p:sldId id="286" r:id="rId11"/>
    <p:sldId id="261" r:id="rId12"/>
    <p:sldId id="299" r:id="rId13"/>
    <p:sldId id="301" r:id="rId14"/>
    <p:sldId id="288" r:id="rId15"/>
    <p:sldId id="287" r:id="rId16"/>
    <p:sldId id="310" r:id="rId17"/>
    <p:sldId id="290" r:id="rId18"/>
    <p:sldId id="266" r:id="rId19"/>
    <p:sldId id="291" r:id="rId20"/>
    <p:sldId id="302" r:id="rId21"/>
    <p:sldId id="303" r:id="rId22"/>
    <p:sldId id="307" r:id="rId23"/>
    <p:sldId id="308" r:id="rId24"/>
    <p:sldId id="330" r:id="rId25"/>
    <p:sldId id="269" r:id="rId26"/>
    <p:sldId id="304" r:id="rId27"/>
    <p:sldId id="305" r:id="rId28"/>
    <p:sldId id="292" r:id="rId29"/>
    <p:sldId id="293" r:id="rId30"/>
    <p:sldId id="295" r:id="rId31"/>
    <p:sldId id="296" r:id="rId32"/>
    <p:sldId id="306" r:id="rId33"/>
    <p:sldId id="297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54"/>
    <a:srgbClr val="103350"/>
    <a:srgbClr val="0C4360"/>
    <a:srgbClr val="0065A4"/>
    <a:srgbClr val="06415E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E3A8E-8B4F-44C6-BE82-414C70C9E835}" v="18" dt="2024-11-07T06:37:19.256"/>
    <p1510:client id="{2F217769-93EC-4137-98E2-F4FA6D3E93DB}" v="462" dt="2024-11-07T06:34:09.540"/>
    <p1510:client id="{3084DC07-14E3-4351-9587-1CB13DF0C865}" v="35" dt="2024-11-07T05:17:46.125"/>
    <p1510:client id="{412DC161-9470-422A-A39F-2CEBDFEEA4A6}" v="8" dt="2024-11-07T05:09:31.739"/>
    <p1510:client id="{469E3A80-223A-EF4B-97FE-25C81D463A1F}" v="1543" dt="2024-11-07T09:08:45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2"/>
    <p:restoredTop sz="94783"/>
  </p:normalViewPr>
  <p:slideViewPr>
    <p:cSldViewPr snapToGrid="0">
      <p:cViewPr varScale="1">
        <p:scale>
          <a:sx n="93" d="100"/>
          <a:sy n="93" d="100"/>
        </p:scale>
        <p:origin x="224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0.3</c:v>
                </c:pt>
                <c:pt idx="1">
                  <c:v>0.4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0.7</c:v>
                </c:pt>
                <c:pt idx="8">
                  <c:v>0.5</c:v>
                </c:pt>
                <c:pt idx="9">
                  <c:v>0.4</c:v>
                </c:pt>
                <c:pt idx="10">
                  <c:v>0.3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F26-6742-B464-A509C0F02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8179040"/>
        <c:axId val="968180752"/>
      </c:scatterChart>
      <c:valAx>
        <c:axId val="968179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968180752"/>
        <c:crosses val="autoZero"/>
        <c:crossBetween val="midCat"/>
      </c:valAx>
      <c:valAx>
        <c:axId val="96818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968179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6"/>
      </a:solidFill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0.6</c:v>
                </c:pt>
                <c:pt idx="1">
                  <c:v>0.2</c:v>
                </c:pt>
                <c:pt idx="2">
                  <c:v>1</c:v>
                </c:pt>
                <c:pt idx="3">
                  <c:v>0.35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0.35</c:v>
                </c:pt>
                <c:pt idx="8">
                  <c:v>1</c:v>
                </c:pt>
                <c:pt idx="9">
                  <c:v>0.2</c:v>
                </c:pt>
                <c:pt idx="10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F26-6742-B464-A509C0F02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8179040"/>
        <c:axId val="968180752"/>
      </c:scatterChart>
      <c:valAx>
        <c:axId val="968179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968180752"/>
        <c:crosses val="autoZero"/>
        <c:crossBetween val="midCat"/>
      </c:valAx>
      <c:valAx>
        <c:axId val="96818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968179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6"/>
      </a:solidFill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11/7/24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0113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1647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4455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4B10C-BEC4-F1AC-0E90-38329EB30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22568-1266-AF87-0DB1-1F31D64EC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9E8A6-DB64-D312-BB6F-B29B06D79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AF626-1CA7-66D8-4F22-190733CE8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56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03278-B0C7-A67D-B972-4E77EAD4B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7B551-3AE9-144F-5FE4-2CD4C086AC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A29BD-CE09-2612-F604-0EBDD2910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4061-4047-6D55-04CA-EC33F6E59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4539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7DEC0-B822-4611-6238-0B217EE68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0FFA0B-D063-B67E-5B25-9AE31A7D9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46D1E-96E0-25EA-1C6A-136F8AAB2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Grafeno: Introducción al grafeno y notas interesantes de los últimos años</a:t>
            </a:r>
          </a:p>
          <a:p>
            <a:endParaRPr lang="es-MX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/>
              <a:t>SOIR: Mientras el electrón se mueve, crea un campo magnético que interactúa con su mismo espín, haciendo que cambie junto con la dirección de movimiento.</a:t>
            </a:r>
            <a:br>
              <a:rPr lang="es-MX"/>
            </a:br>
            <a:r>
              <a:rPr lang="es-MX"/>
              <a:t>Recordando que el espín se suele representar como una rotación aunque en realidad no lo sea.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/>
              <a:t>Efecto Zitterbewegung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/>
              <a:t>Efecto Hall Cuántico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A5C92-00AB-85B9-7645-18D1C9FF7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1687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71362-F7F9-B878-FC73-E1A82C774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45602-0116-C05D-A9EA-78315954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24EAC-8531-ABC8-48EE-91B013D1C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9EFFE-9863-131B-4C5A-1D85830CC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9552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0CDD4-543D-502C-3A84-908570B50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8FB476-5758-87DB-27CC-5224C287F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DD71A-3C3C-631C-4F64-FC93B101B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9479A-F619-6803-19AC-A38C37A7B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39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06400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939C-46B1-5293-AA9C-8A630C1B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513C2-070C-E0FE-FDF6-A719A4D9D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8C9DD-6F4A-03E9-E275-35D574CCE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F88D4-8548-F19D-7FFC-50A9DD1CD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42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60527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CA63D-9477-FFF8-D88E-8E4374AE1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0037F-077F-D496-D18E-AD020B009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9437D-5084-547C-7655-A39E13D5A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/>
              <a:t>El uso de la ecuación de continuidad para obtener j nos permite considerar la interferencia de canales, a diferencia de la literatura que se ha enfocado en canales indistinguibles.</a:t>
            </a:r>
          </a:p>
          <a:p>
            <a:endParaRPr lang="en-MX"/>
          </a:p>
          <a:p>
            <a:r>
              <a:rPr lang="en-MX"/>
              <a:t>El HPC nos permite obtener resultados más precisos y en menos tiempo, reduciendo hasta en un 80% el tiempo requerido para cada simulación. Es REQUISITO para aplicar el estudio a un plano de MLG. </a:t>
            </a:r>
          </a:p>
          <a:p>
            <a:endParaRPr lang="en-MX"/>
          </a:p>
          <a:p>
            <a:r>
              <a:rPr lang="en-MX"/>
              <a:t>Nuestros resultados comprueban el weak localization que se ha reportado en la literatura.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86195-8F94-2EA9-0058-C6971AAEF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48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2316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56318-52DA-63E6-A13E-6D306BE93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9E838-4A8F-F0B5-FEEF-E161C943A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E66CCE-400B-B6C7-C8CB-A81EECBE4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/>
              <a:t>El uso de la ecuación de continuidad para obtener j nos permite considerar la interferencia de canales, a diferencia de la literatura que se ha enfocado en canales indistinguibles.</a:t>
            </a:r>
          </a:p>
          <a:p>
            <a:endParaRPr lang="en-MX"/>
          </a:p>
          <a:p>
            <a:r>
              <a:rPr lang="en-MX"/>
              <a:t>El HPC nos permite obtener resultados más precisos y en menos tiempo, reduciendo hasta en un 80% el tiempo requerido para cada simulación. Es REQUISITO para aplicar el estudio a un plano de MLG. </a:t>
            </a:r>
          </a:p>
          <a:p>
            <a:endParaRPr lang="en-MX"/>
          </a:p>
          <a:p>
            <a:r>
              <a:rPr lang="en-MX"/>
              <a:t>Nuestros resultados comprueban el weak localization que se ha reportado en la literatura.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07402-7E42-89C7-42E4-BD2ED22A5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49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546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FE590-5F6B-AD96-DE39-1B1521B4D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056158-B993-A9E7-C665-6EADB0FE6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85CD5-7546-7624-C872-0A27A0E6A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32270-EAED-9A3B-3601-209D9FD78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422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Grafeno: Introducción al grafeno y notas interesantes de los últimos años</a:t>
            </a:r>
          </a:p>
          <a:p>
            <a:endParaRPr lang="es-MX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/>
              <a:t>SOIR: Mientras el electrón se mueve, crea un campo magnético que interactúa con su mismo espín, haciendo que cambie junto con la dirección de movimiento.</a:t>
            </a:r>
            <a:br>
              <a:rPr lang="es-MX"/>
            </a:br>
            <a:r>
              <a:rPr lang="es-MX"/>
              <a:t>Recordando que el espín se suele representar como una rotación aunque en realidad no lo sea.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/>
              <a:t>Efecto Zitterbewegung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/>
              <a:t>Efecto Hall Cuántico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378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164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6190-BDE3-7D6D-D63B-50B487AA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73F8C-6172-EA1F-55BC-F7713628B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C4B9A-4227-CB3D-4A67-BC1E14FCC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68C83-97B0-CABD-A839-331FD6C65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26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6632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/>
              <a:t>El uso de la ecuación de continuidad para obtener j nos permite considerar la interferencia de canales, a diferencia de la literatura que se ha enfocado en canales indistinguibles.</a:t>
            </a:r>
          </a:p>
          <a:p>
            <a:endParaRPr lang="en-MX"/>
          </a:p>
          <a:p>
            <a:r>
              <a:rPr lang="en-MX"/>
              <a:t>El HPC nos permite obtener resultados más precisos y en menos tiempo, reduciendo hasta en un 80% el tiempo requerido para cada simulación. Es REQUISITO para aplicar el estudio a un plano de MLG. </a:t>
            </a:r>
          </a:p>
          <a:p>
            <a:endParaRPr lang="en-MX"/>
          </a:p>
          <a:p>
            <a:r>
              <a:rPr lang="en-MX"/>
              <a:t>Nuestros resultados comprueban el weak localization que se ha reportado en la literatura.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602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/>
              <a:t>El uso de la ecuación de continuidad para obtener j nos permite considerar la interferencia de canales, a diferencia de la literatura que se ha enfocado en canales indistinguibles.</a:t>
            </a:r>
          </a:p>
          <a:p>
            <a:endParaRPr lang="en-MX"/>
          </a:p>
          <a:p>
            <a:r>
              <a:rPr lang="en-MX"/>
              <a:t>El HPC nos permite obtener resultados más precisos y en menos tiempo, reduciendo hasta en un 80% el tiempo requerido para cada simulación. Es REQUISITO para aplicar el estudio a un plano de MLG. </a:t>
            </a:r>
          </a:p>
          <a:p>
            <a:endParaRPr lang="en-MX"/>
          </a:p>
          <a:p>
            <a:r>
              <a:rPr lang="en-MX"/>
              <a:t>Nuestros resultados comprueban el weak localization que se ha reportado en la literatura.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4553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/>
              <a:t>El uso de la ecuación de continuidad para obtener j nos permite considerar la interferencia de canales, a diferencia de la literatura que se ha enfocado en canales indistinguibles.</a:t>
            </a:r>
          </a:p>
          <a:p>
            <a:endParaRPr lang="en-MX"/>
          </a:p>
          <a:p>
            <a:r>
              <a:rPr lang="en-MX"/>
              <a:t>El HPC nos permite obtener resultados más precisos y en menos tiempo, reduciendo hasta en un 80% el tiempo requerido para cada simulación. Es REQUISITO para aplicar el estudio a un plano de MLG. </a:t>
            </a:r>
          </a:p>
          <a:p>
            <a:endParaRPr lang="en-MX"/>
          </a:p>
          <a:p>
            <a:r>
              <a:rPr lang="en-MX"/>
              <a:t>Nuestros resultados comprueban el weak localization que se ha reportado en la literatura.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944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76B1B-097B-D788-6A40-73055685E4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B8576-018D-4CA1-6AD4-D734A48D80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ACA34-5775-F1BC-9F55-8628D4363F1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DBA2E-FA50-07C5-4E2A-5FA376550D9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DB672-FA4D-F5A7-C061-F16C97D3F51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B3EA4-AD19-7480-0EA0-A1E35731A5A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AAE6C-86B4-2F83-E074-F8EFD12BAE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E741B-CF49-8EB7-6946-37BC053760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B80016-7022-F2A0-5A55-E9D9C07190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C94E3-FF17-4B55-58E5-D5F402E128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33A22-0610-EB0A-BC83-5C1F5573DA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D1B4F-C49F-42DE-D556-DFA6CE1778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B46EB-4589-B1B1-934F-10F4E52CA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C21522-AF5B-1C42-FA21-F04FEBE952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14BA5-A940-1E39-003D-F4292F2714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7514E-13EC-2697-0337-41A91B9CE8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314B5-16FD-250B-6066-54D8F79125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0017F-2C19-C857-0BA6-D6E545BF2C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A424B-8C77-81B5-41DF-59DCBA72E9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C2ED1-198C-2FA2-5790-94F72AA0BB6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A59EB-2593-51AE-82AC-D88666371BA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0B177-D87F-3B37-A4FB-D7704D6C3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4.png"/><Relationship Id="rId15" Type="http://schemas.openxmlformats.org/officeDocument/2006/relationships/image" Target="../media/image1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1.svg"/><Relationship Id="rId12" Type="http://schemas.openxmlformats.org/officeDocument/2006/relationships/image" Target="../media/image56.png"/><Relationship Id="rId17" Type="http://schemas.openxmlformats.org/officeDocument/2006/relationships/image" Target="../media/image50.png"/><Relationship Id="rId2" Type="http://schemas.openxmlformats.org/officeDocument/2006/relationships/video" Target="../media/media2.mp4"/><Relationship Id="rId16" Type="http://schemas.openxmlformats.org/officeDocument/2006/relationships/image" Target="../media/image44.jpeg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image" Target="../media/image43.jpeg"/><Relationship Id="rId10" Type="http://schemas.openxmlformats.org/officeDocument/2006/relationships/image" Target="../media/image5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7" Type="http://schemas.openxmlformats.org/officeDocument/2006/relationships/image" Target="../media/image51.sv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5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17/06/relationships/model3d" Target="../media/model3d1.glb"/><Relationship Id="rId7" Type="http://schemas.openxmlformats.org/officeDocument/2006/relationships/image" Target="../media/image75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14.png"/><Relationship Id="rId5" Type="http://schemas.openxmlformats.org/officeDocument/2006/relationships/image" Target="../media/image61.png"/><Relationship Id="rId10" Type="http://schemas.openxmlformats.org/officeDocument/2006/relationships/image" Target="../media/image78.png"/><Relationship Id="rId4" Type="http://schemas.openxmlformats.org/officeDocument/2006/relationships/image" Target="../media/image60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media" Target="../media/media4.mp4"/><Relationship Id="rId7" Type="http://schemas.openxmlformats.org/officeDocument/2006/relationships/image" Target="../media/image6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4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mailto:sernaed95@icloud.com" TargetMode="Externa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0.png"/><Relationship Id="rId7" Type="http://schemas.openxmlformats.org/officeDocument/2006/relationships/image" Target="../media/image8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22.svg"/><Relationship Id="rId9" Type="http://schemas.openxmlformats.org/officeDocument/2006/relationships/image" Target="../media/image8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2.svg"/><Relationship Id="rId7" Type="http://schemas.openxmlformats.org/officeDocument/2006/relationships/image" Target="../media/image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0.png"/><Relationship Id="rId5" Type="http://schemas.openxmlformats.org/officeDocument/2006/relationships/image" Target="../media/image25.png"/><Relationship Id="rId4" Type="http://schemas.openxmlformats.org/officeDocument/2006/relationships/image" Target="../media/image8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10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4.png"/><Relationship Id="rId5" Type="http://schemas.openxmlformats.org/officeDocument/2006/relationships/image" Target="../media/image22.sv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0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9.png"/><Relationship Id="rId10" Type="http://schemas.openxmlformats.org/officeDocument/2006/relationships/image" Target="../media/image10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4.png"/><Relationship Id="rId15" Type="http://schemas.openxmlformats.org/officeDocument/2006/relationships/image" Target="../media/image1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1.svg"/><Relationship Id="rId12" Type="http://schemas.openxmlformats.org/officeDocument/2006/relationships/image" Target="../media/image56.png"/><Relationship Id="rId17" Type="http://schemas.openxmlformats.org/officeDocument/2006/relationships/image" Target="../media/image50.png"/><Relationship Id="rId2" Type="http://schemas.openxmlformats.org/officeDocument/2006/relationships/video" Target="../media/media2.mp4"/><Relationship Id="rId16" Type="http://schemas.openxmlformats.org/officeDocument/2006/relationships/image" Target="../media/image44.jpeg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image" Target="../media/image43.jpeg"/><Relationship Id="rId10" Type="http://schemas.openxmlformats.org/officeDocument/2006/relationships/image" Target="../media/image5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7" Type="http://schemas.openxmlformats.org/officeDocument/2006/relationships/image" Target="../media/image51.sv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5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sv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17/06/relationships/model3d" Target="../media/model3d1.glb"/><Relationship Id="rId7" Type="http://schemas.openxmlformats.org/officeDocument/2006/relationships/image" Target="../media/image75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14.png"/><Relationship Id="rId5" Type="http://schemas.openxmlformats.org/officeDocument/2006/relationships/image" Target="../media/image68.png"/><Relationship Id="rId10" Type="http://schemas.openxmlformats.org/officeDocument/2006/relationships/image" Target="../media/image78.png"/><Relationship Id="rId4" Type="http://schemas.openxmlformats.org/officeDocument/2006/relationships/image" Target="../media/image60.png"/><Relationship Id="rId9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9.png"/><Relationship Id="rId10" Type="http://schemas.openxmlformats.org/officeDocument/2006/relationships/image" Target="../media/image10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733F2F-A96E-732C-43F2-80D4AE8FA465}"/>
              </a:ext>
            </a:extLst>
          </p:cNvPr>
          <p:cNvSpPr/>
          <p:nvPr/>
        </p:nvSpPr>
        <p:spPr>
          <a:xfrm>
            <a:off x="-5687" y="4674357"/>
            <a:ext cx="12209058" cy="218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8794" y="1712540"/>
            <a:ext cx="9306867" cy="2004404"/>
          </a:xfrm>
        </p:spPr>
        <p:txBody>
          <a:bodyPr/>
          <a:lstStyle/>
          <a:p>
            <a:r>
              <a:rPr lang="en-US" sz="4400" err="1">
                <a:latin typeface="Rockwell" panose="02060603020205020403" pitchFamily="18" charset="0"/>
              </a:rPr>
              <a:t>Dispersión</a:t>
            </a:r>
            <a:r>
              <a:rPr lang="en-US" sz="4400">
                <a:latin typeface="Rockwell" panose="02060603020205020403" pitchFamily="18" charset="0"/>
              </a:rPr>
              <a:t> </a:t>
            </a:r>
            <a:r>
              <a:rPr lang="en-US" sz="4400" err="1">
                <a:latin typeface="Rockwell" panose="02060603020205020403" pitchFamily="18" charset="0"/>
              </a:rPr>
              <a:t>Cuántica</a:t>
            </a:r>
            <a:r>
              <a:rPr lang="en-US" sz="4400">
                <a:latin typeface="Rockwell" panose="02060603020205020403" pitchFamily="18" charset="0"/>
              </a:rPr>
              <a:t> de </a:t>
            </a:r>
            <a:r>
              <a:rPr lang="en-US" sz="4400" err="1">
                <a:latin typeface="Rockwell" panose="02060603020205020403" pitchFamily="18" charset="0"/>
              </a:rPr>
              <a:t>Fermiones</a:t>
            </a:r>
            <a:r>
              <a:rPr lang="en-US" sz="4400">
                <a:latin typeface="Rockwell" panose="02060603020205020403" pitchFamily="18" charset="0"/>
              </a:rPr>
              <a:t> de Dirac </a:t>
            </a:r>
            <a:r>
              <a:rPr lang="en-US" sz="4400" err="1">
                <a:latin typeface="Rockwell" panose="02060603020205020403" pitchFamily="18" charset="0"/>
              </a:rPr>
              <a:t>en</a:t>
            </a:r>
            <a:r>
              <a:rPr lang="en-US" sz="4400">
                <a:latin typeface="Rockwell" panose="02060603020205020403" pitchFamily="18" charset="0"/>
              </a:rPr>
              <a:t> </a:t>
            </a:r>
            <a:r>
              <a:rPr lang="en-US" sz="4400" err="1">
                <a:latin typeface="Rockwell" panose="02060603020205020403" pitchFamily="18" charset="0"/>
              </a:rPr>
              <a:t>Grafeno</a:t>
            </a:r>
            <a:r>
              <a:rPr lang="en-US" sz="4400">
                <a:latin typeface="Rockwell" panose="02060603020205020403" pitchFamily="18" charset="0"/>
              </a:rPr>
              <a:t> </a:t>
            </a:r>
            <a:r>
              <a:rPr lang="en-US" sz="4400" err="1">
                <a:latin typeface="Rockwell" panose="02060603020205020403" pitchFamily="18" charset="0"/>
              </a:rPr>
              <a:t>Monocapa</a:t>
            </a:r>
            <a:r>
              <a:rPr lang="en-US" sz="4400">
                <a:latin typeface="Rockwell" panose="02060603020205020403" pitchFamily="18" charset="0"/>
              </a:rPr>
              <a:t> Unidimensional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8376" y="187503"/>
            <a:ext cx="7077456" cy="8686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r">
              <a:buNone/>
            </a:pPr>
            <a:r>
              <a:rPr lang="en-US">
                <a:latin typeface="Rockwell" panose="02060603020205020403" pitchFamily="18" charset="0"/>
              </a:rPr>
              <a:t>M.Sc. Serna Duarte, E. J.</a:t>
            </a:r>
          </a:p>
          <a:p>
            <a:pPr marL="0" indent="0" algn="r">
              <a:buNone/>
            </a:pPr>
            <a:r>
              <a:rPr lang="en-US" err="1">
                <a:latin typeface="Rockwell" panose="02060603020205020403" pitchFamily="18" charset="0"/>
              </a:rPr>
              <a:t>Profesor</a:t>
            </a:r>
            <a:r>
              <a:rPr lang="en-US">
                <a:latin typeface="Rockwell" panose="02060603020205020403" pitchFamily="18" charset="0"/>
              </a:rPr>
              <a:t> Titular, Dn. C. Diago-Cisneros, L.</a:t>
            </a:r>
          </a:p>
          <a:p>
            <a:pPr marL="0" indent="0" algn="r">
              <a:buNone/>
            </a:pPr>
            <a:r>
              <a:rPr lang="en-US">
                <a:latin typeface="Rockwell" panose="02060603020205020403" pitchFamily="18" charset="0"/>
              </a:rPr>
              <a:t>Dr. Rodríguez Vargas, I.</a:t>
            </a:r>
          </a:p>
        </p:txBody>
      </p:sp>
      <p:pic>
        <p:nvPicPr>
          <p:cNvPr id="1026" name="Picture 2" descr="Significado del Logosimbolo de la UAEM - YouTube">
            <a:extLst>
              <a:ext uri="{FF2B5EF4-FFF2-40B4-BE49-F238E27FC236}">
                <a16:creationId xmlns:a16="http://schemas.microsoft.com/office/drawing/2014/main" id="{9534F11B-72BA-EE24-ED3F-AC5C3B9B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996" y="5033360"/>
            <a:ext cx="2708004" cy="152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dad-Autonoma-de-Zacatecas | Odontología Actual">
            <a:extLst>
              <a:ext uri="{FF2B5EF4-FFF2-40B4-BE49-F238E27FC236}">
                <a16:creationId xmlns:a16="http://schemas.microsoft.com/office/drawing/2014/main" id="{6C311630-DEE2-A1A8-8C5B-5BED23517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1" t="9907" r="11731" b="13028"/>
          <a:stretch/>
        </p:blipFill>
        <p:spPr bwMode="auto">
          <a:xfrm>
            <a:off x="238836" y="4974535"/>
            <a:ext cx="1603063" cy="158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niversidad Veracruzana (UV), Campus Poza Rica-Tuxpan : Universidades  México : Sistema de Información Cultural-Secretaría de Cultura">
            <a:extLst>
              <a:ext uri="{FF2B5EF4-FFF2-40B4-BE49-F238E27FC236}">
                <a16:creationId xmlns:a16="http://schemas.microsoft.com/office/drawing/2014/main" id="{EF7C8D16-0841-58DF-7720-BEE964FE5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62" t="16039" r="22744" b="25605"/>
          <a:stretch/>
        </p:blipFill>
        <p:spPr bwMode="auto">
          <a:xfrm>
            <a:off x="4968378" y="4964375"/>
            <a:ext cx="1696278" cy="147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MCAPLA">
            <a:extLst>
              <a:ext uri="{FF2B5EF4-FFF2-40B4-BE49-F238E27FC236}">
                <a16:creationId xmlns:a16="http://schemas.microsoft.com/office/drawing/2014/main" id="{CE6A18C8-2729-4F4A-742C-3853DC70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22" y="4976814"/>
            <a:ext cx="2450618" cy="13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4C54E-647C-B246-1374-A7A674CD57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9161" y="5094094"/>
            <a:ext cx="2743200" cy="13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F749B-443E-EC48-D8F5-CE7DF23B2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(1,0) con rashba">
            <a:hlinkClick r:id="" action="ppaction://media"/>
            <a:extLst>
              <a:ext uri="{FF2B5EF4-FFF2-40B4-BE49-F238E27FC236}">
                <a16:creationId xmlns:a16="http://schemas.microsoft.com/office/drawing/2014/main" id="{0C52090E-E52E-1E1A-5BED-A90BAFAF45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6441" y="1567139"/>
            <a:ext cx="6197474" cy="4648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2528B5-FC7B-453C-D195-DEE93A5CDD4A}"/>
                  </a:ext>
                </a:extLst>
              </p:cNvPr>
              <p:cNvSpPr txBox="1"/>
              <p:nvPr/>
            </p:nvSpPr>
            <p:spPr>
              <a:xfrm>
                <a:off x="916349" y="2261805"/>
                <a:ext cx="3491125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MX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2528B5-FC7B-453C-D195-DEE93A5C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49" y="2261805"/>
                <a:ext cx="3491125" cy="471539"/>
              </a:xfrm>
              <a:prstGeom prst="rect">
                <a:avLst/>
              </a:prstGeom>
              <a:blipFill>
                <a:blip r:embed="rId6"/>
                <a:stretch>
                  <a:fillRect t="-10526" b="-263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F86A4D-679D-FEC5-5A8F-8DB11956B749}"/>
                  </a:ext>
                </a:extLst>
              </p:cNvPr>
              <p:cNvSpPr txBox="1"/>
              <p:nvPr/>
            </p:nvSpPr>
            <p:spPr>
              <a:xfrm>
                <a:off x="207822" y="3205013"/>
                <a:ext cx="5576035" cy="1062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2ℏ</m:t>
                          </m:r>
                        </m:den>
                      </m:f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s-E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𝑟𝑒𝑣</m:t>
                              </m:r>
                            </m:sup>
                          </m:sSup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∓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𝑟𝑒𝑣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F86A4D-679D-FEC5-5A8F-8DB11956B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22" y="3205013"/>
                <a:ext cx="5576035" cy="1062920"/>
              </a:xfrm>
              <a:prstGeom prst="rect">
                <a:avLst/>
              </a:prstGeom>
              <a:blipFill>
                <a:blip r:embed="rId7"/>
                <a:stretch>
                  <a:fillRect l="-1591" b="-1071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Placeholder 28" descr="Microscope">
            <a:extLst>
              <a:ext uri="{FF2B5EF4-FFF2-40B4-BE49-F238E27FC236}">
                <a16:creationId xmlns:a16="http://schemas.microsoft.com/office/drawing/2014/main" id="{20C5B066-2ADD-212C-AEE9-A12073DC10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3" b="63"/>
          <a:stretch>
            <a:fillRect/>
          </a:stretch>
        </p:blipFill>
        <p:spPr>
          <a:xfrm>
            <a:off x="208766" y="572515"/>
            <a:ext cx="568786" cy="521201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46DDAEAE-65DB-CD56-455E-B43DD561E63E}"/>
              </a:ext>
            </a:extLst>
          </p:cNvPr>
          <p:cNvSpPr txBox="1">
            <a:spLocks/>
          </p:cNvSpPr>
          <p:nvPr/>
        </p:nvSpPr>
        <p:spPr>
          <a:xfrm>
            <a:off x="916029" y="572517"/>
            <a:ext cx="579989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Rockwell"/>
              </a:rPr>
              <a:t>Evolución</a:t>
            </a:r>
            <a:r>
              <a:rPr lang="en-US">
                <a:latin typeface="Rockwell"/>
              </a:rPr>
              <a:t> temporal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63EFBAFF-331B-9E16-A7B4-27928985B89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471189-1A3C-CA30-1AD6-66EBA5CB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6154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05D9E-7B18-F202-CD23-2E0712464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F54D03-E1B7-1675-E8BC-AAE7DDC4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37" y="614050"/>
            <a:ext cx="11214100" cy="480131"/>
          </a:xfrm>
        </p:spPr>
        <p:txBody>
          <a:bodyPr/>
          <a:lstStyle/>
          <a:p>
            <a:r>
              <a:rPr lang="en-US" sz="2800" err="1">
                <a:latin typeface="Rockwell"/>
              </a:rPr>
              <a:t>Densidad</a:t>
            </a:r>
            <a:r>
              <a:rPr lang="en-US" sz="2800">
                <a:latin typeface="Rockwell"/>
              </a:rPr>
              <a:t> de Corriente de </a:t>
            </a:r>
            <a:r>
              <a:rPr lang="en-US" sz="2800" err="1">
                <a:latin typeface="Rockwell"/>
              </a:rPr>
              <a:t>Probabilidad</a:t>
            </a:r>
            <a:endParaRPr lang="en-US" sz="2800">
              <a:latin typeface="Rockwel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9CFAE-6F81-FA69-421E-BA816E94BCDF}"/>
                  </a:ext>
                </a:extLst>
              </p:cNvPr>
              <p:cNvSpPr txBox="1"/>
              <p:nvPr/>
            </p:nvSpPr>
            <p:spPr>
              <a:xfrm>
                <a:off x="4809411" y="3780216"/>
                <a:ext cx="2611648" cy="578813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MX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MX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p>
                        <m:sSupPr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8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𝚿</m:t>
                          </m:r>
                        </m:e>
                        <m:sup>
                          <m:r>
                            <a:rPr lang="es-MX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s-MX" sz="2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es-MX" sz="28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9CFAE-6F81-FA69-421E-BA816E94B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411" y="3780216"/>
                <a:ext cx="2611648" cy="578813"/>
              </a:xfrm>
              <a:prstGeom prst="rect">
                <a:avLst/>
              </a:prstGeom>
              <a:blipFill>
                <a:blip r:embed="rId2"/>
                <a:stretch>
                  <a:fillRect t="-17021" b="-85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DC6AA9-C0EB-3E8B-7CA9-293D4A909458}"/>
                  </a:ext>
                </a:extLst>
              </p:cNvPr>
              <p:cNvSpPr txBox="1"/>
              <p:nvPr/>
            </p:nvSpPr>
            <p:spPr>
              <a:xfrm>
                <a:off x="4981874" y="4760104"/>
                <a:ext cx="2139352" cy="1017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MX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MX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MX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MX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MX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𝑡𝑟𝑎𝑛𝑠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MX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MX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MX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MX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s-MX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DC6AA9-C0EB-3E8B-7CA9-293D4A909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874" y="4760104"/>
                <a:ext cx="2139352" cy="1017843"/>
              </a:xfrm>
              <a:prstGeom prst="rect">
                <a:avLst/>
              </a:prstGeom>
              <a:blipFill>
                <a:blip r:embed="rId3"/>
                <a:stretch>
                  <a:fillRect t="-12195" b="-4878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CF0261-06B9-B84C-6CCA-209D3F690AD0}"/>
                  </a:ext>
                </a:extLst>
              </p:cNvPr>
              <p:cNvSpPr txBox="1"/>
              <p:nvPr/>
            </p:nvSpPr>
            <p:spPr>
              <a:xfrm>
                <a:off x="444500" y="1440562"/>
                <a:ext cx="1895904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X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E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CF0261-06B9-B84C-6CCA-209D3F690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1440562"/>
                <a:ext cx="1895904" cy="702244"/>
              </a:xfrm>
              <a:prstGeom prst="rect">
                <a:avLst/>
              </a:prstGeom>
              <a:blipFill>
                <a:blip r:embed="rId4"/>
                <a:stretch>
                  <a:fillRect l="-5333" t="-3571" r="-2667" b="-16071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D905E28-692C-29D8-C634-D14614A32784}"/>
              </a:ext>
            </a:extLst>
          </p:cNvPr>
          <p:cNvGrpSpPr/>
          <p:nvPr/>
        </p:nvGrpSpPr>
        <p:grpSpPr>
          <a:xfrm>
            <a:off x="197709" y="3615785"/>
            <a:ext cx="3760942" cy="2881852"/>
            <a:chOff x="8679637" y="1486492"/>
            <a:chExt cx="3214131" cy="2297386"/>
          </a:xfrm>
        </p:grpSpPr>
        <p:pic>
          <p:nvPicPr>
            <p:cNvPr id="15" name="Picture 14" descr="A graph of a normal distribution&#10;&#10;Description automatically generated">
              <a:extLst>
                <a:ext uri="{FF2B5EF4-FFF2-40B4-BE49-F238E27FC236}">
                  <a16:creationId xmlns:a16="http://schemas.microsoft.com/office/drawing/2014/main" id="{27F5F3AD-518C-35E3-F348-E8A31DAD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9637" y="1486492"/>
              <a:ext cx="3214131" cy="22973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01194-1547-2A3D-8536-27758AD2DE7F}"/>
                    </a:ext>
                  </a:extLst>
                </p:cNvPr>
                <p:cNvSpPr txBox="1"/>
                <p:nvPr/>
              </p:nvSpPr>
              <p:spPr>
                <a:xfrm>
                  <a:off x="9007365" y="1948105"/>
                  <a:ext cx="11561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US"/>
                    <a:t>I</a:t>
                  </a:r>
                  <a:r>
                    <a:rPr lang="en-MX"/>
                    <a:t>ncidente</a:t>
                  </a:r>
                  <a:br>
                    <a:rPr lang="en-MX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MX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001194-1547-2A3D-8536-27758AD2D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7365" y="1948105"/>
                  <a:ext cx="1156138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3704" t="-3077"/>
                  </a:stretch>
                </a:blipFill>
              </p:spPr>
              <p:txBody>
                <a:bodyPr/>
                <a:lstStyle/>
                <a:p>
                  <a:r>
                    <a:rPr lang="en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E4DE77-ED90-E481-5594-BFBE5242E4A3}"/>
              </a:ext>
            </a:extLst>
          </p:cNvPr>
          <p:cNvGrpSpPr/>
          <p:nvPr/>
        </p:nvGrpSpPr>
        <p:grpSpPr>
          <a:xfrm>
            <a:off x="8278172" y="350758"/>
            <a:ext cx="3760942" cy="2881852"/>
            <a:chOff x="7318844" y="3909476"/>
            <a:chExt cx="3301240" cy="24055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00F8B2F-30B8-EEFC-777A-95AD72155177}"/>
                </a:ext>
              </a:extLst>
            </p:cNvPr>
            <p:cNvGrpSpPr/>
            <p:nvPr/>
          </p:nvGrpSpPr>
          <p:grpSpPr>
            <a:xfrm>
              <a:off x="7318844" y="3909476"/>
              <a:ext cx="3301240" cy="2405599"/>
              <a:chOff x="7318844" y="3909476"/>
              <a:chExt cx="3301240" cy="2405599"/>
            </a:xfrm>
          </p:grpSpPr>
          <p:pic>
            <p:nvPicPr>
              <p:cNvPr id="20" name="Picture 19" descr="A graph of a graph&#10;&#10;Description automatically generated">
                <a:extLst>
                  <a:ext uri="{FF2B5EF4-FFF2-40B4-BE49-F238E27FC236}">
                    <a16:creationId xmlns:a16="http://schemas.microsoft.com/office/drawing/2014/main" id="{9A470B2C-D002-B884-45E4-B91D9B3C4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8844" y="3909476"/>
                <a:ext cx="3301240" cy="24055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3241FF1-2ABD-6EA1-05A2-B75F5C48154C}"/>
                      </a:ext>
                    </a:extLst>
                  </p:cNvPr>
                  <p:cNvSpPr txBox="1"/>
                  <p:nvPr/>
                </p:nvSpPr>
                <p:spPr>
                  <a:xfrm>
                    <a:off x="7976236" y="4454188"/>
                    <a:ext cx="142001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:r>
                      <a:rPr lang="en-US"/>
                      <a:t>Transmitida</a:t>
                    </a:r>
                    <a:br>
                      <a:rPr lang="en-MX"/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≠0</m:t>
                          </m:r>
                        </m:oMath>
                      </m:oMathPara>
                    </a14:m>
                    <a:endParaRPr lang="en-MX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3241FF1-2ABD-6EA1-05A2-B75F5C4815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6236" y="4454188"/>
                    <a:ext cx="1420012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101" t="-4839"/>
                    </a:stretch>
                  </a:blipFill>
                </p:spPr>
                <p:txBody>
                  <a:bodyPr/>
                  <a:lstStyle/>
                  <a:p>
                    <a:r>
                      <a:rPr lang="en-MX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B80D967-F0EA-24D5-B168-983F214CC36E}"/>
                </a:ext>
              </a:extLst>
            </p:cNvPr>
            <p:cNvSpPr/>
            <p:nvPr/>
          </p:nvSpPr>
          <p:spPr>
            <a:xfrm>
              <a:off x="9942786" y="4008540"/>
              <a:ext cx="568773" cy="2140012"/>
            </a:xfrm>
            <a:prstGeom prst="rect">
              <a:avLst/>
            </a:prstGeom>
            <a:solidFill>
              <a:schemeClr val="accent3">
                <a:alpha val="50462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727DCD-9127-6CC5-2C27-6087FBE892F3}"/>
                  </a:ext>
                </a:extLst>
              </p:cNvPr>
              <p:cNvSpPr txBox="1"/>
              <p:nvPr/>
            </p:nvSpPr>
            <p:spPr>
              <a:xfrm>
                <a:off x="336794" y="2548820"/>
                <a:ext cx="3294428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X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MX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acc>
                            <m:accPr>
                              <m:chr m:val="⃗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𝚿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acc>
                            <m:accPr>
                              <m:chr m:val="⃗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727DCD-9127-6CC5-2C27-6087FBE89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94" y="2548820"/>
                <a:ext cx="3294428" cy="968598"/>
              </a:xfrm>
              <a:prstGeom prst="rect">
                <a:avLst/>
              </a:prstGeom>
              <a:blipFill>
                <a:blip r:embed="rId9"/>
                <a:stretch>
                  <a:fillRect l="-27586" t="-157143" r="-1149" b="-21818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479CB-141B-98E3-BE7E-5745B17429C8}"/>
                  </a:ext>
                </a:extLst>
              </p:cNvPr>
              <p:cNvSpPr txBox="1"/>
              <p:nvPr/>
            </p:nvSpPr>
            <p:spPr>
              <a:xfrm>
                <a:off x="3905895" y="1444318"/>
                <a:ext cx="18070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ℏ </m:t>
                      </m:r>
                      <m:f>
                        <m:f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𝚿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en-MX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479CB-141B-98E3-BE7E-5745B174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895" y="1444318"/>
                <a:ext cx="1807033" cy="702244"/>
              </a:xfrm>
              <a:prstGeom prst="rect">
                <a:avLst/>
              </a:prstGeom>
              <a:blipFill>
                <a:blip r:embed="rId10"/>
                <a:stretch>
                  <a:fillRect l="-3497" r="-3497" b="-16071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CF1379-28A3-9FA4-52DE-3351905853B9}"/>
                  </a:ext>
                </a:extLst>
              </p:cNvPr>
              <p:cNvSpPr txBox="1"/>
              <p:nvPr/>
            </p:nvSpPr>
            <p:spPr>
              <a:xfrm>
                <a:off x="3640560" y="2552738"/>
                <a:ext cx="3889463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s-E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𝚿</m:t>
                                  </m:r>
                                </m:e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E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a:rPr lang="es-ES" sz="2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𝚿</m:t>
                              </m:r>
                              <m:r>
                                <a:rPr lang="es-E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𝚿</m:t>
                                  </m:r>
                                </m:e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s-E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acc>
                              <m:r>
                                <a:rPr lang="es-E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𝚿</m:t>
                              </m:r>
                            </m:e>
                          </m:d>
                          <m:r>
                            <a:rPr lang="es-E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acc>
                            <m:accPr>
                              <m:chr m:val="⃗"/>
                              <m:ctrlPr>
                                <a:rPr lang="es-E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MX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CF1379-28A3-9FA4-52DE-335190585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560" y="2552738"/>
                <a:ext cx="3889463" cy="968598"/>
              </a:xfrm>
              <a:prstGeom prst="rect">
                <a:avLst/>
              </a:prstGeom>
              <a:blipFill>
                <a:blip r:embed="rId11"/>
                <a:stretch>
                  <a:fillRect l="-18567" t="-158442" r="-326" b="-21688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F74AF-F2C3-F78B-FDE8-175EC039DE47}"/>
                  </a:ext>
                </a:extLst>
              </p:cNvPr>
              <p:cNvSpPr txBox="1"/>
              <p:nvPr/>
            </p:nvSpPr>
            <p:spPr>
              <a:xfrm>
                <a:off x="8051428" y="3752989"/>
                <a:ext cx="3806940" cy="969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s-MX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s-MX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F74AF-F2C3-F78B-FDE8-175EC039D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428" y="3752989"/>
                <a:ext cx="3806940" cy="969304"/>
              </a:xfrm>
              <a:prstGeom prst="rect">
                <a:avLst/>
              </a:prstGeom>
              <a:blipFill>
                <a:blip r:embed="rId12"/>
                <a:stretch>
                  <a:fillRect l="-2333" b="-649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3B4FB2-45B6-6150-289D-B71F674910C1}"/>
                  </a:ext>
                </a:extLst>
              </p:cNvPr>
              <p:cNvSpPr txBox="1"/>
              <p:nvPr/>
            </p:nvSpPr>
            <p:spPr>
              <a:xfrm>
                <a:off x="9215459" y="5058006"/>
                <a:ext cx="12410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3B4FB2-45B6-6150-289D-B71F67491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59" y="5058006"/>
                <a:ext cx="1241045" cy="369332"/>
              </a:xfrm>
              <a:prstGeom prst="rect">
                <a:avLst/>
              </a:prstGeom>
              <a:blipFill>
                <a:blip r:embed="rId13"/>
                <a:stretch>
                  <a:fillRect l="-7071" b="-3000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445927-7C73-7352-7CB8-F0EBA390351C}"/>
                  </a:ext>
                </a:extLst>
              </p:cNvPr>
              <p:cNvSpPr txBox="1"/>
              <p:nvPr/>
            </p:nvSpPr>
            <p:spPr>
              <a:xfrm>
                <a:off x="7182564" y="5778034"/>
                <a:ext cx="4672754" cy="406393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p>
                        <m:sSup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unc>
                        <m:func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445927-7C73-7352-7CB8-F0EBA390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564" y="5778034"/>
                <a:ext cx="4672754" cy="4063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B8365FB-6E07-6C85-B964-FD7DFC5B33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  <p:pic>
        <p:nvPicPr>
          <p:cNvPr id="14" name="Picture Placeholder 28" descr="Microscope">
            <a:extLst>
              <a:ext uri="{FF2B5EF4-FFF2-40B4-BE49-F238E27FC236}">
                <a16:creationId xmlns:a16="http://schemas.microsoft.com/office/drawing/2014/main" id="{4D38D17E-09F5-6467-F037-72A1F00EE2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63" b="63"/>
          <a:stretch>
            <a:fillRect/>
          </a:stretch>
        </p:blipFill>
        <p:spPr>
          <a:xfrm>
            <a:off x="208766" y="572515"/>
            <a:ext cx="568786" cy="521201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4311E-6E9C-20C2-768B-A7C60360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37A86-EB15-6695-7C87-EC48DEDCD181}"/>
              </a:ext>
            </a:extLst>
          </p:cNvPr>
          <p:cNvSpPr txBox="1"/>
          <p:nvPr/>
        </p:nvSpPr>
        <p:spPr>
          <a:xfrm>
            <a:off x="7543766" y="6263271"/>
            <a:ext cx="3723735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ptos Light"/>
              </a:rPr>
              <a:t>Zhenhua Wu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ptos Light"/>
              </a:rPr>
              <a:t> 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Aptos Light"/>
              </a:rPr>
              <a:t>et al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ptos Light"/>
              </a:rPr>
              <a:t> </a:t>
            </a:r>
            <a:r>
              <a:rPr lang="en-US" sz="1200" dirty="0">
                <a:solidFill>
                  <a:schemeClr val="bg1"/>
                </a:solidFill>
                <a:latin typeface="Aptos Light"/>
              </a:rPr>
              <a:t>2009 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Aptos Light"/>
              </a:rPr>
              <a:t>J. Appl. Phys.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ptos Light"/>
              </a:rPr>
              <a:t> </a:t>
            </a:r>
            <a:r>
              <a:rPr lang="en-US" sz="1200" b="1" dirty="0">
                <a:solidFill>
                  <a:schemeClr val="bg1"/>
                </a:solidFill>
                <a:latin typeface="Aptos Light"/>
              </a:rPr>
              <a:t>105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ptos Light"/>
              </a:rPr>
              <a:t> 043702</a:t>
            </a:r>
            <a:endParaRPr lang="es-MX" sz="1200" dirty="0">
              <a:solidFill>
                <a:schemeClr val="bg1"/>
              </a:solidFill>
              <a:latin typeface="Apto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6E06F-B71A-D18F-4427-3EB2F3B2DB7E}"/>
              </a:ext>
            </a:extLst>
          </p:cNvPr>
          <p:cNvSpPr txBox="1"/>
          <p:nvPr/>
        </p:nvSpPr>
        <p:spPr>
          <a:xfrm>
            <a:off x="7528465" y="6532418"/>
            <a:ext cx="3723735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Aptos Light"/>
              </a:rPr>
              <a:t>Dragoman D. 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Aptos Light"/>
              </a:rPr>
              <a:t>et al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ptos Light"/>
              </a:rPr>
              <a:t> </a:t>
            </a:r>
            <a:r>
              <a:rPr lang="en-US" sz="1200" dirty="0">
                <a:solidFill>
                  <a:schemeClr val="bg1"/>
                </a:solidFill>
                <a:latin typeface="Aptos Light"/>
              </a:rPr>
              <a:t>2010 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Aptos Light"/>
              </a:rPr>
              <a:t>J. Appl. Phys.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ptos Light"/>
              </a:rPr>
              <a:t> 107 054306</a:t>
            </a:r>
            <a:endParaRPr lang="es-MX" sz="1200" dirty="0">
              <a:solidFill>
                <a:schemeClr val="bg1"/>
              </a:solidFill>
              <a:latin typeface="Apto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058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3" grpId="0"/>
      <p:bldP spid="5" grpId="0"/>
      <p:bldP spid="7" grpId="0"/>
      <p:bldP spid="10" grpId="0"/>
      <p:bldP spid="11" grpId="0"/>
      <p:bldP spid="12" grpId="0" animBg="1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4BB90-AAA0-6295-B883-CA1FF8C2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A1FAE6-9608-2B41-A012-6B8F963A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8346403" cy="859055"/>
          </a:xfrm>
        </p:spPr>
        <p:txBody>
          <a:bodyPr>
            <a:normAutofit fontScale="90000"/>
          </a:bodyPr>
          <a:lstStyle/>
          <a:p>
            <a:r>
              <a:rPr lang="es-MX">
                <a:latin typeface="Rockwell" panose="02060603020205020403" pitchFamily="18" charset="0"/>
              </a:rPr>
              <a:t>Cómputo de Alto Rendimiento (HPC)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D3330-856B-886D-BD57-47C45F9D4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----------</a:t>
            </a:r>
          </a:p>
        </p:txBody>
      </p:sp>
      <p:pic>
        <p:nvPicPr>
          <p:cNvPr id="11" name="Picture Placeholder 26" descr="Clock">
            <a:extLst>
              <a:ext uri="{FF2B5EF4-FFF2-40B4-BE49-F238E27FC236}">
                <a16:creationId xmlns:a16="http://schemas.microsoft.com/office/drawing/2014/main" id="{E756BC65-66FA-81ED-E109-64103033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93163" y="2068125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61A56-4921-EAB4-35D9-798B246EDD2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F92E-0627-2133-8FC1-8F35DF71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0460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70BAB-4BBE-9D50-3206-21244BCB2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57BD7B-DB3A-BBF8-72B2-9567921F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9" y="609767"/>
            <a:ext cx="5251784" cy="475374"/>
          </a:xfrm>
        </p:spPr>
        <p:txBody>
          <a:bodyPr/>
          <a:lstStyle/>
          <a:p>
            <a:r>
              <a:rPr lang="en-US">
                <a:latin typeface="Rockwell"/>
              </a:rPr>
              <a:t>CUDA -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6D52E-3331-F46C-098B-D75F252B2BB4}"/>
                  </a:ext>
                </a:extLst>
              </p:cNvPr>
              <p:cNvSpPr txBox="1"/>
              <p:nvPr/>
            </p:nvSpPr>
            <p:spPr>
              <a:xfrm>
                <a:off x="0" y="1440250"/>
                <a:ext cx="4351926" cy="198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6D52E-3331-F46C-098B-D75F252B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0250"/>
                <a:ext cx="4351926" cy="1988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Placeholder 26" descr="Clock">
            <a:extLst>
              <a:ext uri="{FF2B5EF4-FFF2-40B4-BE49-F238E27FC236}">
                <a16:creationId xmlns:a16="http://schemas.microsoft.com/office/drawing/2014/main" id="{9B3F7AFE-5666-086B-2845-BD13FD578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6940" y="575589"/>
            <a:ext cx="517349" cy="517509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pic>
        <p:nvPicPr>
          <p:cNvPr id="5" name="testT">
            <a:hlinkClick r:id="" action="ppaction://media"/>
            <a:extLst>
              <a:ext uri="{FF2B5EF4-FFF2-40B4-BE49-F238E27FC236}">
                <a16:creationId xmlns:a16="http://schemas.microsoft.com/office/drawing/2014/main" id="{921AF8F8-6C9C-CBD0-F037-EE60215FD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1228" y="2986620"/>
            <a:ext cx="4208244" cy="3156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8452BA-BB79-CC60-6A84-0BCB1797195C}"/>
                  </a:ext>
                </a:extLst>
              </p:cNvPr>
              <p:cNvSpPr txBox="1"/>
              <p:nvPr/>
            </p:nvSpPr>
            <p:spPr>
              <a:xfrm>
                <a:off x="4073194" y="1032088"/>
                <a:ext cx="10213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8452BA-BB79-CC60-6A84-0BCB17971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194" y="1032088"/>
                <a:ext cx="102130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78B83D-F2EA-5056-51C8-DFF3357A88A5}"/>
                  </a:ext>
                </a:extLst>
              </p:cNvPr>
              <p:cNvSpPr txBox="1"/>
              <p:nvPr/>
            </p:nvSpPr>
            <p:spPr>
              <a:xfrm>
                <a:off x="0" y="3586920"/>
                <a:ext cx="4351926" cy="198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78B83D-F2EA-5056-51C8-DFF3357A8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6920"/>
                <a:ext cx="4351926" cy="19887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101BFE-2FC5-C37C-8558-49780D48C95F}"/>
                  </a:ext>
                </a:extLst>
              </p:cNvPr>
              <p:cNvSpPr txBox="1"/>
              <p:nvPr/>
            </p:nvSpPr>
            <p:spPr>
              <a:xfrm>
                <a:off x="4157609" y="5437637"/>
                <a:ext cx="8524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MX" sz="2400">
                    <a:solidFill>
                      <a:schemeClr val="bg1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101BFE-2FC5-C37C-8558-49780D48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9" y="5437637"/>
                <a:ext cx="852477" cy="461665"/>
              </a:xfrm>
              <a:prstGeom prst="rect">
                <a:avLst/>
              </a:prstGeom>
              <a:blipFill>
                <a:blip r:embed="rId11"/>
                <a:stretch>
                  <a:fillRect t="-10811" r="-10294" b="-2702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Left-Right Arrow 15">
                <a:extLst>
                  <a:ext uri="{FF2B5EF4-FFF2-40B4-BE49-F238E27FC236}">
                    <a16:creationId xmlns:a16="http://schemas.microsoft.com/office/drawing/2014/main" id="{3C365F35-5CCC-42F6-9B36-70DCF22F98F5}"/>
                  </a:ext>
                </a:extLst>
              </p:cNvPr>
              <p:cNvSpPr/>
              <p:nvPr/>
            </p:nvSpPr>
            <p:spPr>
              <a:xfrm>
                <a:off x="225788" y="3566239"/>
                <a:ext cx="3925597" cy="687881"/>
              </a:xfrm>
              <a:prstGeom prst="leftRightArrow">
                <a:avLst>
                  <a:gd name="adj1" fmla="val 38096"/>
                  <a:gd name="adj2" fmla="val 50000"/>
                </a:avLst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Å</m:t>
                      </m:r>
                    </m:oMath>
                  </m:oMathPara>
                </a14:m>
                <a:endParaRPr lang="en-MX"/>
              </a:p>
            </p:txBody>
          </p:sp>
        </mc:Choice>
        <mc:Fallback xmlns="">
          <p:sp>
            <p:nvSpPr>
              <p:cNvPr id="16" name="Left-Right Arrow 15">
                <a:extLst>
                  <a:ext uri="{FF2B5EF4-FFF2-40B4-BE49-F238E27FC236}">
                    <a16:creationId xmlns:a16="http://schemas.microsoft.com/office/drawing/2014/main" id="{3C365F35-5CCC-42F6-9B36-70DCF22F9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88" y="3566239"/>
                <a:ext cx="3925597" cy="687881"/>
              </a:xfrm>
              <a:prstGeom prst="leftRightArrow">
                <a:avLst>
                  <a:gd name="adj1" fmla="val 38096"/>
                  <a:gd name="adj2" fmla="val 50000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Up-Down Arrow 16">
                <a:extLst>
                  <a:ext uri="{FF2B5EF4-FFF2-40B4-BE49-F238E27FC236}">
                    <a16:creationId xmlns:a16="http://schemas.microsoft.com/office/drawing/2014/main" id="{A4B1C51C-C461-7AA2-F393-8F72793C573C}"/>
                  </a:ext>
                </a:extLst>
              </p:cNvPr>
              <p:cNvSpPr/>
              <p:nvPr/>
            </p:nvSpPr>
            <p:spPr>
              <a:xfrm>
                <a:off x="4151385" y="1527792"/>
                <a:ext cx="632948" cy="1945648"/>
              </a:xfrm>
              <a:prstGeom prst="upDownArrow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Å</m:t>
                      </m:r>
                    </m:oMath>
                  </m:oMathPara>
                </a14:m>
                <a:endParaRPr lang="en-MX" dirty="0"/>
              </a:p>
            </p:txBody>
          </p:sp>
        </mc:Choice>
        <mc:Fallback xmlns="">
          <p:sp>
            <p:nvSpPr>
              <p:cNvPr id="17" name="Up-Down Arrow 16">
                <a:extLst>
                  <a:ext uri="{FF2B5EF4-FFF2-40B4-BE49-F238E27FC236}">
                    <a16:creationId xmlns:a16="http://schemas.microsoft.com/office/drawing/2014/main" id="{A4B1C51C-C461-7AA2-F393-8F72793C5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85" y="1527792"/>
                <a:ext cx="632948" cy="1945648"/>
              </a:xfrm>
              <a:prstGeom prst="upDownArrow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105976-51BB-9BA6-BF70-A8DF34C91DB0}"/>
                  </a:ext>
                </a:extLst>
              </p:cNvPr>
              <p:cNvSpPr txBox="1"/>
              <p:nvPr/>
            </p:nvSpPr>
            <p:spPr>
              <a:xfrm>
                <a:off x="8331466" y="530531"/>
                <a:ext cx="30416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#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𝑒𝑙𝑒𝑚𝑒𝑛𝑡𝑜𝑠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MX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105976-51BB-9BA6-BF70-A8DF34C91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466" y="530531"/>
                <a:ext cx="3041667" cy="369332"/>
              </a:xfrm>
              <a:prstGeom prst="rect">
                <a:avLst/>
              </a:prstGeom>
              <a:blipFill>
                <a:blip r:embed="rId14"/>
                <a:stretch>
                  <a:fillRect l="-1667" t="-6452" r="-3333" b="-3548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BB500-018C-CC00-E39F-855162E0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5DFB7E-8687-300C-9BFD-1DD10BDB13EF}"/>
              </a:ext>
            </a:extLst>
          </p:cNvPr>
          <p:cNvGrpSpPr/>
          <p:nvPr/>
        </p:nvGrpSpPr>
        <p:grpSpPr>
          <a:xfrm>
            <a:off x="5128982" y="2503566"/>
            <a:ext cx="2526631" cy="2269478"/>
            <a:chOff x="8034420" y="-411269"/>
            <a:chExt cx="2526631" cy="226947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CC89E52-E6DF-CA0D-DD04-461B4422A064}"/>
                </a:ext>
              </a:extLst>
            </p:cNvPr>
            <p:cNvSpPr/>
            <p:nvPr/>
          </p:nvSpPr>
          <p:spPr>
            <a:xfrm>
              <a:off x="8034420" y="-411269"/>
              <a:ext cx="2526631" cy="2269478"/>
            </a:xfrm>
            <a:prstGeom prst="roundRect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0F9E296-BBC5-2D68-0E78-487A12ADE007}"/>
                </a:ext>
              </a:extLst>
            </p:cNvPr>
            <p:cNvGrpSpPr/>
            <p:nvPr/>
          </p:nvGrpSpPr>
          <p:grpSpPr>
            <a:xfrm>
              <a:off x="8280399" y="-352309"/>
              <a:ext cx="2034673" cy="2142078"/>
              <a:chOff x="6870031" y="1539323"/>
              <a:chExt cx="2034673" cy="214207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0C88575-E1C9-45D6-5070-D401B2AE4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70031" y="1539323"/>
                <a:ext cx="2034673" cy="129282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C74766C-6386-656E-16C9-10D21697AC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t="20917" r="164" b="2968"/>
              <a:stretch/>
            </p:blipFill>
            <p:spPr>
              <a:xfrm>
                <a:off x="6870032" y="2722370"/>
                <a:ext cx="2024656" cy="959031"/>
              </a:xfrm>
              <a:prstGeom prst="rect">
                <a:avLst/>
              </a:prstGeom>
            </p:spPr>
          </p:pic>
        </p:grpSp>
      </p:grpSp>
      <p:pic>
        <p:nvPicPr>
          <p:cNvPr id="26" name="Picture 25" descr="Orange Sticker Arrow (PNG Transparent) | OnlyGFX.com">
            <a:extLst>
              <a:ext uri="{FF2B5EF4-FFF2-40B4-BE49-F238E27FC236}">
                <a16:creationId xmlns:a16="http://schemas.microsoft.com/office/drawing/2014/main" id="{47090599-90E0-B2E2-901F-C09A82BCA1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3927" y="4255413"/>
            <a:ext cx="1463336" cy="1494663"/>
          </a:xfrm>
          <a:prstGeom prst="rect">
            <a:avLst/>
          </a:prstGeom>
        </p:spPr>
      </p:pic>
      <p:pic>
        <p:nvPicPr>
          <p:cNvPr id="27" name="Picture 26" descr="Orange Sticker Arrow (PNG Transparent) | OnlyGFX.com">
            <a:extLst>
              <a:ext uri="{FF2B5EF4-FFF2-40B4-BE49-F238E27FC236}">
                <a16:creationId xmlns:a16="http://schemas.microsoft.com/office/drawing/2014/main" id="{25683AA2-EFC5-A3F7-A5EE-BF4A6BE2B9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40000">
            <a:off x="4637622" y="1649638"/>
            <a:ext cx="1463336" cy="1494663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283A16EB-434F-85F1-8B45-1380E5CA3B9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CA799A-6886-8568-A996-21C2D03F8576}"/>
                  </a:ext>
                </a:extLst>
              </p:cNvPr>
              <p:cNvSpPr txBox="1"/>
              <p:nvPr/>
            </p:nvSpPr>
            <p:spPr>
              <a:xfrm>
                <a:off x="8633210" y="1409370"/>
                <a:ext cx="3005254" cy="1491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  <a:r>
                  <a:rPr lang="en-MX" dirty="0">
                    <a:solidFill>
                      <a:schemeClr val="bg1"/>
                    </a:solidFill>
                  </a:rPr>
                  <a:t>jemplo: </a:t>
                </a:r>
                <a:br>
                  <a:rPr lang="en-MX" dirty="0">
                    <a:solidFill>
                      <a:schemeClr val="bg1"/>
                    </a:solidFill>
                  </a:rPr>
                </a:br>
                <a:r>
                  <a:rPr lang="en-MX" dirty="0">
                    <a:solidFill>
                      <a:schemeClr val="bg1"/>
                    </a:solidFill>
                  </a:rPr>
                  <a:t>Espacio -&gt;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100 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MX" dirty="0">
                  <a:solidFill>
                    <a:schemeClr val="bg1"/>
                  </a:solidFill>
                </a:endParaRPr>
              </a:p>
              <a:p>
                <a:r>
                  <a:rPr lang="en-MX" dirty="0">
                    <a:solidFill>
                      <a:schemeClr val="bg1"/>
                    </a:solidFill>
                  </a:rPr>
                  <a:t>Tiempo -&gt; 30 fs</a:t>
                </a:r>
                <a:br>
                  <a:rPr lang="en-MX" dirty="0">
                    <a:solidFill>
                      <a:schemeClr val="bg1"/>
                    </a:solidFill>
                  </a:rPr>
                </a:br>
                <a:r>
                  <a:rPr lang="en-MX" dirty="0">
                    <a:solidFill>
                      <a:schemeClr val="bg1"/>
                    </a:solidFill>
                  </a:rPr>
                  <a:t>-------------------------</a:t>
                </a:r>
              </a:p>
              <a:p>
                <a:r>
                  <a:rPr lang="en-MX" dirty="0">
                    <a:solidFill>
                      <a:schemeClr val="bg1"/>
                    </a:solidFill>
                  </a:rPr>
                  <a:t>300,000 elementos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CA799A-6886-8568-A996-21C2D03F8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210" y="1409370"/>
                <a:ext cx="3005254" cy="1491114"/>
              </a:xfrm>
              <a:prstGeom prst="rect">
                <a:avLst/>
              </a:prstGeom>
              <a:blipFill>
                <a:blip r:embed="rId18"/>
                <a:stretch>
                  <a:fillRect l="-1681" t="-1681" b="-504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68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0.00416 0.310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553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0.00195 0.2900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1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0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 animBg="1"/>
      <p:bldP spid="16" grpId="1" animBg="1"/>
      <p:bldP spid="17" grpId="0" animBg="1"/>
      <p:bldP spid="17" grpId="1" animBg="1"/>
      <p:bldP spid="18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38CA6-32A7-430C-82EA-3BD809B6B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1BA56D-88A1-899F-9912-BCA5C66F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4626303"/>
            <a:ext cx="8346403" cy="859055"/>
          </a:xfrm>
        </p:spPr>
        <p:txBody>
          <a:bodyPr>
            <a:normAutofit/>
          </a:bodyPr>
          <a:lstStyle/>
          <a:p>
            <a:r>
              <a:rPr lang="es-MX">
                <a:latin typeface="Rockwell" panose="02060603020205020403" pitchFamily="18" charset="0"/>
              </a:rPr>
              <a:t>Resultados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7A550-DFEC-36B4-4ACF-598E90D4A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494983"/>
            <a:ext cx="6803136" cy="365760"/>
          </a:xfrm>
        </p:spPr>
        <p:txBody>
          <a:bodyPr/>
          <a:lstStyle/>
          <a:p>
            <a:r>
              <a:rPr lang="en-US"/>
              <a:t>----------</a:t>
            </a:r>
          </a:p>
        </p:txBody>
      </p:sp>
      <p:pic>
        <p:nvPicPr>
          <p:cNvPr id="12" name="Picture Placeholder 24" descr="Bar chart">
            <a:extLst>
              <a:ext uri="{FF2B5EF4-FFF2-40B4-BE49-F238E27FC236}">
                <a16:creationId xmlns:a16="http://schemas.microsoft.com/office/drawing/2014/main" id="{7F1F4F70-FD09-C309-6952-DF144E149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8777057" y="2058500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37131-DD9A-31BA-1823-10E1FD1B1F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  <p:pic>
        <p:nvPicPr>
          <p:cNvPr id="2" name="Picture 1" descr="A graph of a yellow rectangle with a green square and a blue square&#10;&#10;Description automatically generated with medium confidence">
            <a:extLst>
              <a:ext uri="{FF2B5EF4-FFF2-40B4-BE49-F238E27FC236}">
                <a16:creationId xmlns:a16="http://schemas.microsoft.com/office/drawing/2014/main" id="{739AFDFC-2965-7DE6-719C-6ED17E8FA8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83" t="14141" r="8995"/>
          <a:stretch/>
        </p:blipFill>
        <p:spPr>
          <a:xfrm>
            <a:off x="3135152" y="647381"/>
            <a:ext cx="4499802" cy="36620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47C7F-E068-52AA-3D13-DF3E0C10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87285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956" y="639100"/>
            <a:ext cx="11214100" cy="535531"/>
          </a:xfrm>
        </p:spPr>
        <p:txBody>
          <a:bodyPr/>
          <a:lstStyle/>
          <a:p>
            <a:r>
              <a:rPr lang="en-US" err="1">
                <a:latin typeface="Rockwell"/>
              </a:rPr>
              <a:t>Gráficas</a:t>
            </a:r>
            <a:r>
              <a:rPr lang="en-US">
                <a:latin typeface="Rockwell"/>
              </a:rPr>
              <a:t> </a:t>
            </a:r>
            <a:r>
              <a:rPr lang="en-US" err="1">
                <a:latin typeface="Rockwell"/>
              </a:rPr>
              <a:t>obtenidas</a:t>
            </a:r>
            <a:endParaRPr lang="en-US">
              <a:latin typeface="Rockwel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EEB296-8554-4D20-B3B8-C0BBC380A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940180"/>
              </p:ext>
            </p:extLst>
          </p:nvPr>
        </p:nvGraphicFramePr>
        <p:xfrm>
          <a:off x="336430" y="1388852"/>
          <a:ext cx="11076317" cy="459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416">
                  <a:extLst>
                    <a:ext uri="{9D8B030D-6E8A-4147-A177-3AD203B41FA5}">
                      <a16:colId xmlns:a16="http://schemas.microsoft.com/office/drawing/2014/main" val="3559833401"/>
                    </a:ext>
                  </a:extLst>
                </a:gridCol>
                <a:gridCol w="4771961">
                  <a:extLst>
                    <a:ext uri="{9D8B030D-6E8A-4147-A177-3AD203B41FA5}">
                      <a16:colId xmlns:a16="http://schemas.microsoft.com/office/drawing/2014/main" val="82523989"/>
                    </a:ext>
                  </a:extLst>
                </a:gridCol>
                <a:gridCol w="4710940">
                  <a:extLst>
                    <a:ext uri="{9D8B030D-6E8A-4147-A177-3AD203B41FA5}">
                      <a16:colId xmlns:a16="http://schemas.microsoft.com/office/drawing/2014/main" val="3211310719"/>
                    </a:ext>
                  </a:extLst>
                </a:gridCol>
              </a:tblGrid>
              <a:tr h="607089">
                <a:tc>
                  <a:txBody>
                    <a:bodyPr/>
                    <a:lstStyle/>
                    <a:p>
                      <a:pPr algn="ctr"/>
                      <a:endParaRPr lang="en-GB" sz="1600" b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err="1">
                          <a:latin typeface="+mn-lt"/>
                          <a:cs typeface="Arial" panose="020B0604020202020204" pitchFamily="34" charset="0"/>
                        </a:rPr>
                        <a:t>Propagación</a:t>
                      </a:r>
                      <a:r>
                        <a:rPr lang="en-US" sz="1600" b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err="1">
                          <a:latin typeface="+mn-lt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600" b="0">
                          <a:latin typeface="+mn-lt"/>
                          <a:cs typeface="Arial" panose="020B0604020202020204" pitchFamily="34" charset="0"/>
                        </a:rPr>
                        <a:t> X</a:t>
                      </a:r>
                      <a:endParaRPr lang="en-GB" sz="1600" b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err="1">
                          <a:latin typeface="+mn-lt"/>
                          <a:cs typeface="Arial" panose="020B0604020202020204" pitchFamily="34" charset="0"/>
                        </a:rPr>
                        <a:t>Propagación</a:t>
                      </a:r>
                      <a:r>
                        <a:rPr lang="en-US" sz="1600" b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err="1">
                          <a:latin typeface="+mn-lt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600" b="0">
                          <a:latin typeface="+mn-lt"/>
                          <a:cs typeface="Arial" panose="020B0604020202020204" pitchFamily="34" charset="0"/>
                        </a:rPr>
                        <a:t> Y</a:t>
                      </a:r>
                      <a:endParaRPr lang="en-GB" sz="1600" b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630617"/>
                  </a:ext>
                </a:extLst>
              </a:tr>
              <a:tr h="1995395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Sin SOIR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4366"/>
                  </a:ext>
                </a:extLst>
              </a:tr>
              <a:tr h="1995395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Con SOIR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271508"/>
                  </a:ext>
                </a:extLst>
              </a:tr>
            </a:tbl>
          </a:graphicData>
        </a:graphic>
      </p:graphicFrame>
      <p:pic>
        <p:nvPicPr>
          <p:cNvPr id="7" name="Picture 6" descr="A graph of a transmission&#10;&#10;Description automatically generated with medium confidence">
            <a:extLst>
              <a:ext uri="{FF2B5EF4-FFF2-40B4-BE49-F238E27FC236}">
                <a16:creationId xmlns:a16="http://schemas.microsoft.com/office/drawing/2014/main" id="{5556FDF4-D949-5875-7B48-407452DB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13" y="2084717"/>
            <a:ext cx="4579188" cy="1831675"/>
          </a:xfrm>
          <a:prstGeom prst="rect">
            <a:avLst/>
          </a:prstGeom>
        </p:spPr>
      </p:pic>
      <p:pic>
        <p:nvPicPr>
          <p:cNvPr id="9" name="Picture 8" descr="A graph of a transmission curve&#10;&#10;Description automatically generated with medium confidence">
            <a:extLst>
              <a:ext uri="{FF2B5EF4-FFF2-40B4-BE49-F238E27FC236}">
                <a16:creationId xmlns:a16="http://schemas.microsoft.com/office/drawing/2014/main" id="{2A7196B2-719A-9AF3-5FB9-6317453B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482" y="2084717"/>
            <a:ext cx="4579188" cy="1831675"/>
          </a:xfrm>
          <a:prstGeom prst="rect">
            <a:avLst/>
          </a:prstGeom>
        </p:spPr>
      </p:pic>
      <p:pic>
        <p:nvPicPr>
          <p:cNvPr id="11" name="Picture 10" descr="A graph of a transmission graph&#10;&#10;Description automatically generated with medium confidence">
            <a:extLst>
              <a:ext uri="{FF2B5EF4-FFF2-40B4-BE49-F238E27FC236}">
                <a16:creationId xmlns:a16="http://schemas.microsoft.com/office/drawing/2014/main" id="{08D5605A-D642-2E7B-7B12-A56C570E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613" y="4063040"/>
            <a:ext cx="4579188" cy="1831675"/>
          </a:xfrm>
          <a:prstGeom prst="rect">
            <a:avLst/>
          </a:prstGeom>
        </p:spPr>
      </p:pic>
      <p:pic>
        <p:nvPicPr>
          <p:cNvPr id="13" name="Picture 12" descr="A graph of a transmission graph&#10;&#10;Description automatically generated with medium confidence">
            <a:extLst>
              <a:ext uri="{FF2B5EF4-FFF2-40B4-BE49-F238E27FC236}">
                <a16:creationId xmlns:a16="http://schemas.microsoft.com/office/drawing/2014/main" id="{003FDFAA-F33B-2490-68B7-6820A78BA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480" y="4071511"/>
            <a:ext cx="4579190" cy="1831676"/>
          </a:xfrm>
          <a:prstGeom prst="rect">
            <a:avLst/>
          </a:prstGeom>
        </p:spPr>
      </p:pic>
      <p:pic>
        <p:nvPicPr>
          <p:cNvPr id="14" name="Picture Placeholder 24" descr="Bar chart">
            <a:extLst>
              <a:ext uri="{FF2B5EF4-FFF2-40B4-BE49-F238E27FC236}">
                <a16:creationId xmlns:a16="http://schemas.microsoft.com/office/drawing/2014/main" id="{10734A32-B507-A7A8-AC70-D72BC9FF4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3" b="63"/>
          <a:stretch>
            <a:fillRect/>
          </a:stretch>
        </p:blipFill>
        <p:spPr>
          <a:xfrm>
            <a:off x="247848" y="576132"/>
            <a:ext cx="527316" cy="5239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0E5DE-8840-D972-F5F4-9C62AF6F44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CD5716-28EE-6BC3-9D01-934B46A2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72B16-070A-6152-143F-C169A6C0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035D4-4A4E-A26A-CA43-B8973322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8346403" cy="859055"/>
          </a:xfrm>
        </p:spPr>
        <p:txBody>
          <a:bodyPr>
            <a:normAutofit/>
          </a:bodyPr>
          <a:lstStyle/>
          <a:p>
            <a:r>
              <a:rPr lang="en-US" err="1">
                <a:latin typeface="Rockwell" panose="02060603020205020403" pitchFamily="18" charset="0"/>
              </a:rPr>
              <a:t>Análisis</a:t>
            </a:r>
            <a:r>
              <a:rPr lang="en-US">
                <a:latin typeface="Rockwell" panose="02060603020205020403" pitchFamily="18" charset="0"/>
              </a:rPr>
              <a:t> y </a:t>
            </a:r>
            <a:r>
              <a:rPr lang="en-US" err="1">
                <a:latin typeface="Rockwell" panose="02060603020205020403" pitchFamily="18" charset="0"/>
              </a:rPr>
              <a:t>Conclusiones</a:t>
            </a:r>
            <a:endParaRPr lang="es-MX">
              <a:latin typeface="Rockwell" panose="020606030202050204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C5F053-407E-A446-5851-6BE9BA6D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----------</a:t>
            </a:r>
          </a:p>
        </p:txBody>
      </p:sp>
      <p:pic>
        <p:nvPicPr>
          <p:cNvPr id="13" name="Picture Placeholder 32" descr="Head with Gears">
            <a:extLst>
              <a:ext uri="{FF2B5EF4-FFF2-40B4-BE49-F238E27FC236}">
                <a16:creationId xmlns:a16="http://schemas.microsoft.com/office/drawing/2014/main" id="{FE010FCE-5E45-9023-A802-C245AEBA7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8859774" y="2169495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E2380-2D5F-60FF-D98F-C005C04C715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BEAAF-A159-33C2-92DF-038AE44E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865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2" descr="Head with Gears">
            <a:extLst>
              <a:ext uri="{FF2B5EF4-FFF2-40B4-BE49-F238E27FC236}">
                <a16:creationId xmlns:a16="http://schemas.microsoft.com/office/drawing/2014/main" id="{60DB51B1-3356-50F4-C72E-E7FEE4F1C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271451" y="584028"/>
            <a:ext cx="519896" cy="5150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pic>
        <p:nvPicPr>
          <p:cNvPr id="5" name="Picture 4" descr="A graph of a transmission&#10;&#10;Description automatically generated with medium confidence">
            <a:extLst>
              <a:ext uri="{FF2B5EF4-FFF2-40B4-BE49-F238E27FC236}">
                <a16:creationId xmlns:a16="http://schemas.microsoft.com/office/drawing/2014/main" id="{7015EB83-68E9-2596-76E7-C27C38219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04" y="1954188"/>
            <a:ext cx="6300001" cy="2520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09B6549-79F2-BA25-20E5-A398EC53E6A4}"/>
              </a:ext>
            </a:extLst>
          </p:cNvPr>
          <p:cNvGrpSpPr/>
          <p:nvPr/>
        </p:nvGrpSpPr>
        <p:grpSpPr>
          <a:xfrm>
            <a:off x="7571187" y="1329949"/>
            <a:ext cx="3884220" cy="3771950"/>
            <a:chOff x="6351490" y="947263"/>
            <a:chExt cx="3884220" cy="3771950"/>
          </a:xfrm>
        </p:grpSpPr>
        <p:pic>
          <p:nvPicPr>
            <p:cNvPr id="6" name="Picture 2" descr="Quantum Hall effect in graphene - ScienceDirect">
              <a:extLst>
                <a:ext uri="{FF2B5EF4-FFF2-40B4-BE49-F238E27FC236}">
                  <a16:creationId xmlns:a16="http://schemas.microsoft.com/office/drawing/2014/main" id="{7E6E0849-1EDF-D481-3C5A-B30DAEFA2F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1490" y="947263"/>
              <a:ext cx="3884220" cy="3402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511BD5-DF12-59A8-FE73-4A04F2ED3D79}"/>
                </a:ext>
              </a:extLst>
            </p:cNvPr>
            <p:cNvSpPr txBox="1"/>
            <p:nvPr/>
          </p:nvSpPr>
          <p:spPr>
            <a:xfrm>
              <a:off x="7031958" y="4349881"/>
              <a:ext cx="252328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X">
                  <a:solidFill>
                    <a:schemeClr val="bg1"/>
                  </a:solidFill>
                  <a:latin typeface="Aptos Light"/>
                </a:rPr>
                <a:t>External Magnetic field</a:t>
              </a:r>
              <a:endParaRPr lang="en-US">
                <a:solidFill>
                  <a:schemeClr val="bg1"/>
                </a:solidFill>
                <a:latin typeface="Aptos Light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3E2D87-F4DB-FEBB-370F-CDFB480496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CDAC34-D3FB-B1C2-0FA2-CA789CA3BADD}"/>
              </a:ext>
            </a:extLst>
          </p:cNvPr>
          <p:cNvSpPr/>
          <p:nvPr/>
        </p:nvSpPr>
        <p:spPr>
          <a:xfrm>
            <a:off x="7804482" y="421236"/>
            <a:ext cx="41008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 b="1" cap="none" spc="0">
                <a:ln/>
                <a:solidFill>
                  <a:schemeClr val="accent3"/>
                </a:solidFill>
                <a:effectLst/>
              </a:rPr>
              <a:t>Quantum Hall Effect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87E85-7F2C-F6ED-DBCC-10435F82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C3E62D0F-1CE4-27BD-36E5-A402086BF889}"/>
              </a:ext>
            </a:extLst>
          </p:cNvPr>
          <p:cNvSpPr txBox="1">
            <a:spLocks/>
          </p:cNvSpPr>
          <p:nvPr/>
        </p:nvSpPr>
        <p:spPr>
          <a:xfrm>
            <a:off x="991956" y="639100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ckwell"/>
              </a:rPr>
              <a:t>Conclusiones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5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3F18F-08AD-0664-3019-7EBF122A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transmission graph&#10;&#10;Description automatically generated with medium confidence">
            <a:extLst>
              <a:ext uri="{FF2B5EF4-FFF2-40B4-BE49-F238E27FC236}">
                <a16:creationId xmlns:a16="http://schemas.microsoft.com/office/drawing/2014/main" id="{8E840255-62A8-56F6-C4D1-E8B5F7B3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98" y="2878259"/>
            <a:ext cx="6300002" cy="2520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5E9FF5-0439-E7A5-C137-AF7F38D46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5B577805-EB81-8FC9-1EA8-FA025FBD8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87" y="1414183"/>
            <a:ext cx="3162010" cy="42691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4E377A-AC5C-9304-3F6F-87ABEDC8B8A5}"/>
              </a:ext>
            </a:extLst>
          </p:cNvPr>
          <p:cNvSpPr/>
          <p:nvPr/>
        </p:nvSpPr>
        <p:spPr>
          <a:xfrm>
            <a:off x="1072720" y="5727705"/>
            <a:ext cx="37278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Weak Localization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F932836-DAFB-47B1-3E56-E9DEEEBE2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/>
          </a:p>
        </p:txBody>
      </p:sp>
      <p:pic>
        <p:nvPicPr>
          <p:cNvPr id="7" name="Picture Placeholder 32" descr="Head with Gears">
            <a:extLst>
              <a:ext uri="{FF2B5EF4-FFF2-40B4-BE49-F238E27FC236}">
                <a16:creationId xmlns:a16="http://schemas.microsoft.com/office/drawing/2014/main" id="{7F87C92E-D5DD-B53A-5A61-071F2D468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3" b="63"/>
          <a:stretch>
            <a:fillRect/>
          </a:stretch>
        </p:blipFill>
        <p:spPr>
          <a:xfrm>
            <a:off x="271451" y="584028"/>
            <a:ext cx="519896" cy="5150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CCF7E385-D0C5-8232-A0B7-01BF8D300AFE}"/>
              </a:ext>
            </a:extLst>
          </p:cNvPr>
          <p:cNvSpPr txBox="1">
            <a:spLocks/>
          </p:cNvSpPr>
          <p:nvPr/>
        </p:nvSpPr>
        <p:spPr>
          <a:xfrm>
            <a:off x="991956" y="639100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ckwell"/>
              </a:rPr>
              <a:t>Conclusiones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3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2420A6-0441-44E7-6BB9-9E48C01B8470}"/>
              </a:ext>
            </a:extLst>
          </p:cNvPr>
          <p:cNvCxnSpPr/>
          <p:nvPr/>
        </p:nvCxnSpPr>
        <p:spPr>
          <a:xfrm>
            <a:off x="9014313" y="2160819"/>
            <a:ext cx="1041400" cy="17073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Content Placeholder 2" descr="Dark Gray Cube">
                <a:extLst>
                  <a:ext uri="{FF2B5EF4-FFF2-40B4-BE49-F238E27FC236}">
                    <a16:creationId xmlns:a16="http://schemas.microsoft.com/office/drawing/2014/main" id="{D33DED90-0463-5FF6-B682-DFFA75FAA2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1938401"/>
                  </p:ext>
                </p:extLst>
              </p:nvPr>
            </p:nvGraphicFramePr>
            <p:xfrm>
              <a:off x="8153400" y="1449564"/>
              <a:ext cx="1200458" cy="12923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00458" cy="129236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408290" ay="1308223" az="5497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88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Content Placeholder 2" descr="Dark Gray Cube">
                <a:extLst>
                  <a:ext uri="{FF2B5EF4-FFF2-40B4-BE49-F238E27FC236}">
                    <a16:creationId xmlns:a16="http://schemas.microsoft.com/office/drawing/2014/main" id="{D33DED90-0463-5FF6-B682-DFFA75FAA2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3400" y="1449564"/>
                <a:ext cx="1200458" cy="129236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82B78-F5CC-6294-B961-5378EE0623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2" descr="Dark Gray Cube">
                <a:extLst>
                  <a:ext uri="{FF2B5EF4-FFF2-40B4-BE49-F238E27FC236}">
                    <a16:creationId xmlns:a16="http://schemas.microsoft.com/office/drawing/2014/main" id="{3694090A-2D5E-C990-FCAB-6E84E8DCF5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4304980"/>
                  </p:ext>
                </p:extLst>
              </p:nvPr>
            </p:nvGraphicFramePr>
            <p:xfrm>
              <a:off x="2374762" y="3448396"/>
              <a:ext cx="2444148" cy="26312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44148" cy="263126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408290" ay="1308223" az="54970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2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2" descr="Dark Gray Cube">
                <a:extLst>
                  <a:ext uri="{FF2B5EF4-FFF2-40B4-BE49-F238E27FC236}">
                    <a16:creationId xmlns:a16="http://schemas.microsoft.com/office/drawing/2014/main" id="{3694090A-2D5E-C990-FCAB-6E84E8DCF5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4762" y="3448396"/>
                <a:ext cx="2444148" cy="2631266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F7C5FDC-EFCD-BBFB-61B8-E0A00066FD24}"/>
              </a:ext>
            </a:extLst>
          </p:cNvPr>
          <p:cNvGrpSpPr/>
          <p:nvPr/>
        </p:nvGrpSpPr>
        <p:grpSpPr>
          <a:xfrm>
            <a:off x="464633" y="4015587"/>
            <a:ext cx="2338465" cy="523220"/>
            <a:chOff x="3357797" y="4428798"/>
            <a:chExt cx="2338465" cy="5232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5575AED-B3D8-A57F-2694-AF9C28DA4CB7}"/>
                </a:ext>
              </a:extLst>
            </p:cNvPr>
            <p:cNvCxnSpPr/>
            <p:nvPr/>
          </p:nvCxnSpPr>
          <p:spPr>
            <a:xfrm>
              <a:off x="3357797" y="4938534"/>
              <a:ext cx="2338465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3B66D4-D096-D503-F11A-68A35AF8E650}"/>
                </a:ext>
              </a:extLst>
            </p:cNvPr>
            <p:cNvSpPr txBox="1"/>
            <p:nvPr/>
          </p:nvSpPr>
          <p:spPr>
            <a:xfrm>
              <a:off x="4512680" y="4428798"/>
              <a:ext cx="852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327126-D62C-E911-7998-30959CA9FDD4}"/>
              </a:ext>
            </a:extLst>
          </p:cNvPr>
          <p:cNvGrpSpPr/>
          <p:nvPr/>
        </p:nvGrpSpPr>
        <p:grpSpPr>
          <a:xfrm>
            <a:off x="4739328" y="3944640"/>
            <a:ext cx="2338465" cy="523220"/>
            <a:chOff x="7632492" y="4357851"/>
            <a:chExt cx="2338465" cy="52322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ED7CF2D-D241-9554-17FB-DE731AE293F4}"/>
                </a:ext>
              </a:extLst>
            </p:cNvPr>
            <p:cNvCxnSpPr/>
            <p:nvPr/>
          </p:nvCxnSpPr>
          <p:spPr>
            <a:xfrm>
              <a:off x="7632492" y="4881071"/>
              <a:ext cx="2338465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BCB29D-F7FA-1396-FBD4-16747031D558}"/>
                </a:ext>
              </a:extLst>
            </p:cNvPr>
            <p:cNvSpPr txBox="1"/>
            <p:nvPr/>
          </p:nvSpPr>
          <p:spPr>
            <a:xfrm>
              <a:off x="8497376" y="4357851"/>
              <a:ext cx="852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D6F22-F1D7-F5AC-21F0-394F72E2A184}"/>
              </a:ext>
            </a:extLst>
          </p:cNvPr>
          <p:cNvGrpSpPr/>
          <p:nvPr/>
        </p:nvGrpSpPr>
        <p:grpSpPr>
          <a:xfrm>
            <a:off x="4666876" y="5087224"/>
            <a:ext cx="2338465" cy="523220"/>
            <a:chOff x="7560040" y="5500435"/>
            <a:chExt cx="2338465" cy="52322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33B5619-9828-71A4-2E2C-35E5C0DFF64F}"/>
                </a:ext>
              </a:extLst>
            </p:cNvPr>
            <p:cNvCxnSpPr/>
            <p:nvPr/>
          </p:nvCxnSpPr>
          <p:spPr>
            <a:xfrm>
              <a:off x="7560040" y="5517508"/>
              <a:ext cx="2338465" cy="0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46E11C-E648-3795-25F5-77B4BC321EF9}"/>
                </a:ext>
              </a:extLst>
            </p:cNvPr>
            <p:cNvSpPr txBox="1"/>
            <p:nvPr/>
          </p:nvSpPr>
          <p:spPr>
            <a:xfrm>
              <a:off x="8501819" y="5500435"/>
              <a:ext cx="852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848B1B-9879-9B99-0244-83495F792D49}"/>
              </a:ext>
            </a:extLst>
          </p:cNvPr>
          <p:cNvGrpSpPr/>
          <p:nvPr/>
        </p:nvGrpSpPr>
        <p:grpSpPr>
          <a:xfrm>
            <a:off x="444500" y="5104297"/>
            <a:ext cx="2338465" cy="523220"/>
            <a:chOff x="7560040" y="5500435"/>
            <a:chExt cx="2338465" cy="52322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2F9874-973A-8ECE-E920-5022A9D8DBF3}"/>
                </a:ext>
              </a:extLst>
            </p:cNvPr>
            <p:cNvCxnSpPr/>
            <p:nvPr/>
          </p:nvCxnSpPr>
          <p:spPr>
            <a:xfrm>
              <a:off x="7560040" y="5517508"/>
              <a:ext cx="2338465" cy="0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B81F99-C932-0571-E054-A7716DA80FDE}"/>
                </a:ext>
              </a:extLst>
            </p:cNvPr>
            <p:cNvSpPr txBox="1"/>
            <p:nvPr/>
          </p:nvSpPr>
          <p:spPr>
            <a:xfrm>
              <a:off x="8501819" y="5500435"/>
              <a:ext cx="852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7DF2E3-501B-8C8D-0D95-DE075D4AC580}"/>
                  </a:ext>
                </a:extLst>
              </p:cNvPr>
              <p:cNvSpPr txBox="1"/>
              <p:nvPr/>
            </p:nvSpPr>
            <p:spPr>
              <a:xfrm>
                <a:off x="6210110" y="1890672"/>
                <a:ext cx="12004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sz="2800">
                    <a:solidFill>
                      <a:srgbClr val="00B0F0"/>
                    </a:solidFill>
                  </a:rPr>
                  <a:t>B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7DF2E3-501B-8C8D-0D95-DE075D4AC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110" y="1890672"/>
                <a:ext cx="1200458" cy="523220"/>
              </a:xfrm>
              <a:prstGeom prst="rect">
                <a:avLst/>
              </a:prstGeom>
              <a:blipFill>
                <a:blip r:embed="rId6"/>
                <a:stretch>
                  <a:fillRect l="-10526" t="-11628" r="-2105" b="-2790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BE3A3B-9587-0910-C343-94098EA51C17}"/>
              </a:ext>
            </a:extLst>
          </p:cNvPr>
          <p:cNvCxnSpPr/>
          <p:nvPr/>
        </p:nvCxnSpPr>
        <p:spPr>
          <a:xfrm>
            <a:off x="7451545" y="2152282"/>
            <a:ext cx="1041400" cy="17073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EF0C54-1D94-0AC5-6767-2786F7C370C6}"/>
                  </a:ext>
                </a:extLst>
              </p:cNvPr>
              <p:cNvSpPr txBox="1"/>
              <p:nvPr/>
            </p:nvSpPr>
            <p:spPr>
              <a:xfrm>
                <a:off x="10214771" y="1916282"/>
                <a:ext cx="12004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sz="2800">
                    <a:solidFill>
                      <a:srgbClr val="00B0F0"/>
                    </a:solidFill>
                  </a:rPr>
                  <a:t>B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EF0C54-1D94-0AC5-6767-2786F7C3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771" y="1916282"/>
                <a:ext cx="1200458" cy="523220"/>
              </a:xfrm>
              <a:prstGeom prst="rect">
                <a:avLst/>
              </a:prstGeom>
              <a:blipFill>
                <a:blip r:embed="rId7"/>
                <a:stretch>
                  <a:fillRect l="-10417" t="-11905" r="-1042" b="-3095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16F5AA4-AEF8-5AAC-3FBD-1031455586BC}"/>
              </a:ext>
            </a:extLst>
          </p:cNvPr>
          <p:cNvSpPr txBox="1"/>
          <p:nvPr/>
        </p:nvSpPr>
        <p:spPr>
          <a:xfrm>
            <a:off x="7541623" y="2839277"/>
            <a:ext cx="244054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MX">
                <a:solidFill>
                  <a:schemeClr val="bg1"/>
                </a:solidFill>
                <a:latin typeface="Aptos Light"/>
              </a:rPr>
              <a:t>Canales </a:t>
            </a:r>
            <a:r>
              <a:rPr lang="en-MX" err="1">
                <a:solidFill>
                  <a:schemeClr val="bg1"/>
                </a:solidFill>
                <a:latin typeface="Aptos Light"/>
              </a:rPr>
              <a:t>indistinguibles</a:t>
            </a:r>
            <a:endParaRPr lang="en-US" err="1">
              <a:solidFill>
                <a:schemeClr val="bg1"/>
              </a:solidFill>
              <a:latin typeface="Apto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76350B-D5E7-25C4-0422-BAA53F6330B7}"/>
                  </a:ext>
                </a:extLst>
              </p:cNvPr>
              <p:cNvSpPr txBox="1"/>
              <p:nvPr/>
            </p:nvSpPr>
            <p:spPr>
              <a:xfrm>
                <a:off x="7690028" y="961517"/>
                <a:ext cx="2247475" cy="39895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unc>
                        <m:func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76350B-D5E7-25C4-0422-BAA53F633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028" y="961517"/>
                <a:ext cx="2247475" cy="3989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ADC6F2-FC27-A30C-E2FB-C58A4B04AEE7}"/>
                  </a:ext>
                </a:extLst>
              </p:cNvPr>
              <p:cNvSpPr txBox="1"/>
              <p:nvPr/>
            </p:nvSpPr>
            <p:spPr>
              <a:xfrm>
                <a:off x="2374762" y="3009024"/>
                <a:ext cx="2611648" cy="57881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MX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MX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p>
                        <m:sSupPr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8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𝚿</m:t>
                          </m:r>
                        </m:e>
                        <m:sup>
                          <m:r>
                            <a:rPr lang="es-MX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s-MX" sz="2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es-MX" sz="28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ADC6F2-FC27-A30C-E2FB-C58A4B04A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762" y="3009024"/>
                <a:ext cx="2611648" cy="578813"/>
              </a:xfrm>
              <a:prstGeom prst="rect">
                <a:avLst/>
              </a:prstGeom>
              <a:blipFill>
                <a:blip r:embed="rId9"/>
                <a:stretch>
                  <a:fillRect t="-17021" b="-8511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C16699-21B4-0778-66AE-59B0F34636CD}"/>
                  </a:ext>
                </a:extLst>
              </p:cNvPr>
              <p:cNvSpPr txBox="1"/>
              <p:nvPr/>
            </p:nvSpPr>
            <p:spPr>
              <a:xfrm>
                <a:off x="7608289" y="4333626"/>
                <a:ext cx="3806940" cy="969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s-MX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s-MX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C16699-21B4-0778-66AE-59B0F3463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289" y="4333626"/>
                <a:ext cx="3806940" cy="969304"/>
              </a:xfrm>
              <a:prstGeom prst="rect">
                <a:avLst/>
              </a:prstGeom>
              <a:blipFill>
                <a:blip r:embed="rId10"/>
                <a:stretch>
                  <a:fillRect l="-1993" t="-1299" b="-5195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22">
            <a:extLst>
              <a:ext uri="{FF2B5EF4-FFF2-40B4-BE49-F238E27FC236}">
                <a16:creationId xmlns:a16="http://schemas.microsoft.com/office/drawing/2014/main" id="{29C1C397-9E6D-83DC-8D79-7866B7311611}"/>
              </a:ext>
            </a:extLst>
          </p:cNvPr>
          <p:cNvSpPr/>
          <p:nvPr/>
        </p:nvSpPr>
        <p:spPr>
          <a:xfrm>
            <a:off x="2941983" y="4439478"/>
            <a:ext cx="1577008" cy="583096"/>
          </a:xfrm>
          <a:custGeom>
            <a:avLst/>
            <a:gdLst>
              <a:gd name="connsiteX0" fmla="*/ 0 w 1577008"/>
              <a:gd name="connsiteY0" fmla="*/ 0 h 583096"/>
              <a:gd name="connsiteX1" fmla="*/ 92765 w 1577008"/>
              <a:gd name="connsiteY1" fmla="*/ 13252 h 583096"/>
              <a:gd name="connsiteX2" fmla="*/ 185530 w 1577008"/>
              <a:gd name="connsiteY2" fmla="*/ 39757 h 583096"/>
              <a:gd name="connsiteX3" fmla="*/ 212034 w 1577008"/>
              <a:gd name="connsiteY3" fmla="*/ 79513 h 583096"/>
              <a:gd name="connsiteX4" fmla="*/ 238539 w 1577008"/>
              <a:gd name="connsiteY4" fmla="*/ 106018 h 583096"/>
              <a:gd name="connsiteX5" fmla="*/ 251791 w 1577008"/>
              <a:gd name="connsiteY5" fmla="*/ 145774 h 583096"/>
              <a:gd name="connsiteX6" fmla="*/ 344556 w 1577008"/>
              <a:gd name="connsiteY6" fmla="*/ 225287 h 583096"/>
              <a:gd name="connsiteX7" fmla="*/ 371060 w 1577008"/>
              <a:gd name="connsiteY7" fmla="*/ 265044 h 583096"/>
              <a:gd name="connsiteX8" fmla="*/ 397565 w 1577008"/>
              <a:gd name="connsiteY8" fmla="*/ 291548 h 583096"/>
              <a:gd name="connsiteX9" fmla="*/ 410817 w 1577008"/>
              <a:gd name="connsiteY9" fmla="*/ 331305 h 583096"/>
              <a:gd name="connsiteX10" fmla="*/ 463826 w 1577008"/>
              <a:gd name="connsiteY10" fmla="*/ 397565 h 583096"/>
              <a:gd name="connsiteX11" fmla="*/ 450574 w 1577008"/>
              <a:gd name="connsiteY11" fmla="*/ 516835 h 583096"/>
              <a:gd name="connsiteX12" fmla="*/ 304800 w 1577008"/>
              <a:gd name="connsiteY12" fmla="*/ 583096 h 583096"/>
              <a:gd name="connsiteX13" fmla="*/ 198782 w 1577008"/>
              <a:gd name="connsiteY13" fmla="*/ 569844 h 583096"/>
              <a:gd name="connsiteX14" fmla="*/ 185530 w 1577008"/>
              <a:gd name="connsiteY14" fmla="*/ 530087 h 583096"/>
              <a:gd name="connsiteX15" fmla="*/ 225287 w 1577008"/>
              <a:gd name="connsiteY15" fmla="*/ 463826 h 583096"/>
              <a:gd name="connsiteX16" fmla="*/ 265043 w 1577008"/>
              <a:gd name="connsiteY16" fmla="*/ 437322 h 583096"/>
              <a:gd name="connsiteX17" fmla="*/ 304800 w 1577008"/>
              <a:gd name="connsiteY17" fmla="*/ 424070 h 583096"/>
              <a:gd name="connsiteX18" fmla="*/ 331304 w 1577008"/>
              <a:gd name="connsiteY18" fmla="*/ 397565 h 583096"/>
              <a:gd name="connsiteX19" fmla="*/ 397565 w 1577008"/>
              <a:gd name="connsiteY19" fmla="*/ 357809 h 583096"/>
              <a:gd name="connsiteX20" fmla="*/ 662608 w 1577008"/>
              <a:gd name="connsiteY20" fmla="*/ 410818 h 583096"/>
              <a:gd name="connsiteX21" fmla="*/ 742121 w 1577008"/>
              <a:gd name="connsiteY21" fmla="*/ 463826 h 583096"/>
              <a:gd name="connsiteX22" fmla="*/ 768626 w 1577008"/>
              <a:gd name="connsiteY22" fmla="*/ 490331 h 583096"/>
              <a:gd name="connsiteX23" fmla="*/ 848139 w 1577008"/>
              <a:gd name="connsiteY23" fmla="*/ 516835 h 583096"/>
              <a:gd name="connsiteX24" fmla="*/ 980660 w 1577008"/>
              <a:gd name="connsiteY24" fmla="*/ 477079 h 583096"/>
              <a:gd name="connsiteX25" fmla="*/ 1020417 w 1577008"/>
              <a:gd name="connsiteY25" fmla="*/ 463826 h 583096"/>
              <a:gd name="connsiteX26" fmla="*/ 1060174 w 1577008"/>
              <a:gd name="connsiteY26" fmla="*/ 450574 h 583096"/>
              <a:gd name="connsiteX27" fmla="*/ 1126434 w 1577008"/>
              <a:gd name="connsiteY27" fmla="*/ 397565 h 583096"/>
              <a:gd name="connsiteX28" fmla="*/ 1179443 w 1577008"/>
              <a:gd name="connsiteY28" fmla="*/ 318052 h 583096"/>
              <a:gd name="connsiteX29" fmla="*/ 1205947 w 1577008"/>
              <a:gd name="connsiteY29" fmla="*/ 278296 h 583096"/>
              <a:gd name="connsiteX30" fmla="*/ 1245704 w 1577008"/>
              <a:gd name="connsiteY30" fmla="*/ 265044 h 583096"/>
              <a:gd name="connsiteX31" fmla="*/ 1285460 w 1577008"/>
              <a:gd name="connsiteY31" fmla="*/ 278296 h 583096"/>
              <a:gd name="connsiteX32" fmla="*/ 1325217 w 1577008"/>
              <a:gd name="connsiteY32" fmla="*/ 344557 h 583096"/>
              <a:gd name="connsiteX33" fmla="*/ 1338469 w 1577008"/>
              <a:gd name="connsiteY33" fmla="*/ 397565 h 583096"/>
              <a:gd name="connsiteX34" fmla="*/ 1298713 w 1577008"/>
              <a:gd name="connsiteY34" fmla="*/ 530087 h 583096"/>
              <a:gd name="connsiteX35" fmla="*/ 1219200 w 1577008"/>
              <a:gd name="connsiteY35" fmla="*/ 556592 h 583096"/>
              <a:gd name="connsiteX36" fmla="*/ 1179443 w 1577008"/>
              <a:gd name="connsiteY36" fmla="*/ 569844 h 583096"/>
              <a:gd name="connsiteX37" fmla="*/ 1033669 w 1577008"/>
              <a:gd name="connsiteY37" fmla="*/ 530087 h 583096"/>
              <a:gd name="connsiteX38" fmla="*/ 1007165 w 1577008"/>
              <a:gd name="connsiteY38" fmla="*/ 490331 h 583096"/>
              <a:gd name="connsiteX39" fmla="*/ 980660 w 1577008"/>
              <a:gd name="connsiteY39" fmla="*/ 410818 h 583096"/>
              <a:gd name="connsiteX40" fmla="*/ 1007165 w 1577008"/>
              <a:gd name="connsiteY40" fmla="*/ 331305 h 583096"/>
              <a:gd name="connsiteX41" fmla="*/ 1113182 w 1577008"/>
              <a:gd name="connsiteY41" fmla="*/ 251792 h 583096"/>
              <a:gd name="connsiteX42" fmla="*/ 1152939 w 1577008"/>
              <a:gd name="connsiteY42" fmla="*/ 238539 h 583096"/>
              <a:gd name="connsiteX43" fmla="*/ 1232452 w 1577008"/>
              <a:gd name="connsiteY43" fmla="*/ 172279 h 583096"/>
              <a:gd name="connsiteX44" fmla="*/ 1311965 w 1577008"/>
              <a:gd name="connsiteY44" fmla="*/ 145774 h 583096"/>
              <a:gd name="connsiteX45" fmla="*/ 1351721 w 1577008"/>
              <a:gd name="connsiteY45" fmla="*/ 132522 h 583096"/>
              <a:gd name="connsiteX46" fmla="*/ 1510747 w 1577008"/>
              <a:gd name="connsiteY46" fmla="*/ 106018 h 583096"/>
              <a:gd name="connsiteX47" fmla="*/ 1577008 w 1577008"/>
              <a:gd name="connsiteY47" fmla="*/ 106018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577008" h="583096">
                <a:moveTo>
                  <a:pt x="0" y="0"/>
                </a:moveTo>
                <a:cubicBezTo>
                  <a:pt x="30922" y="4417"/>
                  <a:pt x="62033" y="7664"/>
                  <a:pt x="92765" y="13252"/>
                </a:cubicBezTo>
                <a:cubicBezTo>
                  <a:pt x="129368" y="19907"/>
                  <a:pt x="151471" y="28404"/>
                  <a:pt x="185530" y="39757"/>
                </a:cubicBezTo>
                <a:cubicBezTo>
                  <a:pt x="194365" y="53009"/>
                  <a:pt x="202085" y="67076"/>
                  <a:pt x="212034" y="79513"/>
                </a:cubicBezTo>
                <a:cubicBezTo>
                  <a:pt x="219839" y="89270"/>
                  <a:pt x="232111" y="95304"/>
                  <a:pt x="238539" y="106018"/>
                </a:cubicBezTo>
                <a:cubicBezTo>
                  <a:pt x="245726" y="117996"/>
                  <a:pt x="243672" y="134407"/>
                  <a:pt x="251791" y="145774"/>
                </a:cubicBezTo>
                <a:cubicBezTo>
                  <a:pt x="281005" y="186674"/>
                  <a:pt x="306352" y="199818"/>
                  <a:pt x="344556" y="225287"/>
                </a:cubicBezTo>
                <a:cubicBezTo>
                  <a:pt x="353391" y="238539"/>
                  <a:pt x="361110" y="252607"/>
                  <a:pt x="371060" y="265044"/>
                </a:cubicBezTo>
                <a:cubicBezTo>
                  <a:pt x="378865" y="274800"/>
                  <a:pt x="391137" y="280834"/>
                  <a:pt x="397565" y="291548"/>
                </a:cubicBezTo>
                <a:cubicBezTo>
                  <a:pt x="404752" y="303526"/>
                  <a:pt x="404570" y="318811"/>
                  <a:pt x="410817" y="331305"/>
                </a:cubicBezTo>
                <a:cubicBezTo>
                  <a:pt x="427535" y="364740"/>
                  <a:pt x="439173" y="372913"/>
                  <a:pt x="463826" y="397565"/>
                </a:cubicBezTo>
                <a:cubicBezTo>
                  <a:pt x="459409" y="437322"/>
                  <a:pt x="464934" y="479500"/>
                  <a:pt x="450574" y="516835"/>
                </a:cubicBezTo>
                <a:cubicBezTo>
                  <a:pt x="424378" y="584945"/>
                  <a:pt x="361178" y="575042"/>
                  <a:pt x="304800" y="583096"/>
                </a:cubicBezTo>
                <a:cubicBezTo>
                  <a:pt x="269461" y="578679"/>
                  <a:pt x="231327" y="584308"/>
                  <a:pt x="198782" y="569844"/>
                </a:cubicBezTo>
                <a:cubicBezTo>
                  <a:pt x="186017" y="564171"/>
                  <a:pt x="185530" y="544056"/>
                  <a:pt x="185530" y="530087"/>
                </a:cubicBezTo>
                <a:cubicBezTo>
                  <a:pt x="185530" y="500375"/>
                  <a:pt x="204292" y="480622"/>
                  <a:pt x="225287" y="463826"/>
                </a:cubicBezTo>
                <a:cubicBezTo>
                  <a:pt x="237724" y="453877"/>
                  <a:pt x="250797" y="444445"/>
                  <a:pt x="265043" y="437322"/>
                </a:cubicBezTo>
                <a:cubicBezTo>
                  <a:pt x="277537" y="431075"/>
                  <a:pt x="291548" y="428487"/>
                  <a:pt x="304800" y="424070"/>
                </a:cubicBezTo>
                <a:cubicBezTo>
                  <a:pt x="313635" y="415235"/>
                  <a:pt x="320590" y="403993"/>
                  <a:pt x="331304" y="397565"/>
                </a:cubicBezTo>
                <a:cubicBezTo>
                  <a:pt x="417326" y="345951"/>
                  <a:pt x="330402" y="424969"/>
                  <a:pt x="397565" y="357809"/>
                </a:cubicBezTo>
                <a:cubicBezTo>
                  <a:pt x="413286" y="360055"/>
                  <a:pt x="612140" y="377173"/>
                  <a:pt x="662608" y="410818"/>
                </a:cubicBezTo>
                <a:cubicBezTo>
                  <a:pt x="689112" y="428487"/>
                  <a:pt x="719597" y="441302"/>
                  <a:pt x="742121" y="463826"/>
                </a:cubicBezTo>
                <a:cubicBezTo>
                  <a:pt x="750956" y="472661"/>
                  <a:pt x="757451" y="484743"/>
                  <a:pt x="768626" y="490331"/>
                </a:cubicBezTo>
                <a:cubicBezTo>
                  <a:pt x="793614" y="502825"/>
                  <a:pt x="848139" y="516835"/>
                  <a:pt x="848139" y="516835"/>
                </a:cubicBezTo>
                <a:cubicBezTo>
                  <a:pt x="928246" y="496808"/>
                  <a:pt x="883877" y="509340"/>
                  <a:pt x="980660" y="477079"/>
                </a:cubicBezTo>
                <a:lnTo>
                  <a:pt x="1020417" y="463826"/>
                </a:lnTo>
                <a:lnTo>
                  <a:pt x="1060174" y="450574"/>
                </a:lnTo>
                <a:cubicBezTo>
                  <a:pt x="1086258" y="433185"/>
                  <a:pt x="1107549" y="422745"/>
                  <a:pt x="1126434" y="397565"/>
                </a:cubicBezTo>
                <a:cubicBezTo>
                  <a:pt x="1145547" y="372081"/>
                  <a:pt x="1161773" y="344556"/>
                  <a:pt x="1179443" y="318052"/>
                </a:cubicBezTo>
                <a:cubicBezTo>
                  <a:pt x="1188278" y="304800"/>
                  <a:pt x="1190837" y="283332"/>
                  <a:pt x="1205947" y="278296"/>
                </a:cubicBezTo>
                <a:lnTo>
                  <a:pt x="1245704" y="265044"/>
                </a:lnTo>
                <a:cubicBezTo>
                  <a:pt x="1258956" y="269461"/>
                  <a:pt x="1273482" y="271109"/>
                  <a:pt x="1285460" y="278296"/>
                </a:cubicBezTo>
                <a:cubicBezTo>
                  <a:pt x="1314172" y="295523"/>
                  <a:pt x="1316590" y="314362"/>
                  <a:pt x="1325217" y="344557"/>
                </a:cubicBezTo>
                <a:cubicBezTo>
                  <a:pt x="1330220" y="362069"/>
                  <a:pt x="1334052" y="379896"/>
                  <a:pt x="1338469" y="397565"/>
                </a:cubicBezTo>
                <a:cubicBezTo>
                  <a:pt x="1334763" y="423509"/>
                  <a:pt x="1336528" y="506453"/>
                  <a:pt x="1298713" y="530087"/>
                </a:cubicBezTo>
                <a:cubicBezTo>
                  <a:pt x="1275022" y="544894"/>
                  <a:pt x="1245704" y="547757"/>
                  <a:pt x="1219200" y="556592"/>
                </a:cubicBezTo>
                <a:lnTo>
                  <a:pt x="1179443" y="569844"/>
                </a:lnTo>
                <a:cubicBezTo>
                  <a:pt x="1086260" y="559490"/>
                  <a:pt x="1076432" y="583541"/>
                  <a:pt x="1033669" y="530087"/>
                </a:cubicBezTo>
                <a:cubicBezTo>
                  <a:pt x="1023720" y="517650"/>
                  <a:pt x="1016000" y="503583"/>
                  <a:pt x="1007165" y="490331"/>
                </a:cubicBezTo>
                <a:cubicBezTo>
                  <a:pt x="998330" y="463827"/>
                  <a:pt x="971825" y="437322"/>
                  <a:pt x="980660" y="410818"/>
                </a:cubicBezTo>
                <a:cubicBezTo>
                  <a:pt x="989495" y="384314"/>
                  <a:pt x="987410" y="351061"/>
                  <a:pt x="1007165" y="331305"/>
                </a:cubicBezTo>
                <a:cubicBezTo>
                  <a:pt x="1038562" y="299907"/>
                  <a:pt x="1068223" y="266779"/>
                  <a:pt x="1113182" y="251792"/>
                </a:cubicBezTo>
                <a:lnTo>
                  <a:pt x="1152939" y="238539"/>
                </a:lnTo>
                <a:cubicBezTo>
                  <a:pt x="1177907" y="213571"/>
                  <a:pt x="1199240" y="187040"/>
                  <a:pt x="1232452" y="172279"/>
                </a:cubicBezTo>
                <a:cubicBezTo>
                  <a:pt x="1257982" y="160932"/>
                  <a:pt x="1285461" y="154609"/>
                  <a:pt x="1311965" y="145774"/>
                </a:cubicBezTo>
                <a:cubicBezTo>
                  <a:pt x="1325217" y="141357"/>
                  <a:pt x="1338023" y="135261"/>
                  <a:pt x="1351721" y="132522"/>
                </a:cubicBezTo>
                <a:cubicBezTo>
                  <a:pt x="1406277" y="121611"/>
                  <a:pt x="1454390" y="110714"/>
                  <a:pt x="1510747" y="106018"/>
                </a:cubicBezTo>
                <a:cubicBezTo>
                  <a:pt x="1532758" y="104184"/>
                  <a:pt x="1554921" y="106018"/>
                  <a:pt x="1577008" y="106018"/>
                </a:cubicBezTo>
              </a:path>
            </a:pathLst>
          </a:cu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D4AD9F6-22B7-4F67-55CE-CEDC85FD686B}"/>
              </a:ext>
            </a:extLst>
          </p:cNvPr>
          <p:cNvSpPr/>
          <p:nvPr/>
        </p:nvSpPr>
        <p:spPr>
          <a:xfrm rot="10800000" flipH="1">
            <a:off x="2961863" y="4817162"/>
            <a:ext cx="1577008" cy="583096"/>
          </a:xfrm>
          <a:custGeom>
            <a:avLst/>
            <a:gdLst>
              <a:gd name="connsiteX0" fmla="*/ 0 w 1577008"/>
              <a:gd name="connsiteY0" fmla="*/ 0 h 583096"/>
              <a:gd name="connsiteX1" fmla="*/ 92765 w 1577008"/>
              <a:gd name="connsiteY1" fmla="*/ 13252 h 583096"/>
              <a:gd name="connsiteX2" fmla="*/ 185530 w 1577008"/>
              <a:gd name="connsiteY2" fmla="*/ 39757 h 583096"/>
              <a:gd name="connsiteX3" fmla="*/ 212034 w 1577008"/>
              <a:gd name="connsiteY3" fmla="*/ 79513 h 583096"/>
              <a:gd name="connsiteX4" fmla="*/ 238539 w 1577008"/>
              <a:gd name="connsiteY4" fmla="*/ 106018 h 583096"/>
              <a:gd name="connsiteX5" fmla="*/ 251791 w 1577008"/>
              <a:gd name="connsiteY5" fmla="*/ 145774 h 583096"/>
              <a:gd name="connsiteX6" fmla="*/ 344556 w 1577008"/>
              <a:gd name="connsiteY6" fmla="*/ 225287 h 583096"/>
              <a:gd name="connsiteX7" fmla="*/ 371060 w 1577008"/>
              <a:gd name="connsiteY7" fmla="*/ 265044 h 583096"/>
              <a:gd name="connsiteX8" fmla="*/ 397565 w 1577008"/>
              <a:gd name="connsiteY8" fmla="*/ 291548 h 583096"/>
              <a:gd name="connsiteX9" fmla="*/ 410817 w 1577008"/>
              <a:gd name="connsiteY9" fmla="*/ 331305 h 583096"/>
              <a:gd name="connsiteX10" fmla="*/ 463826 w 1577008"/>
              <a:gd name="connsiteY10" fmla="*/ 397565 h 583096"/>
              <a:gd name="connsiteX11" fmla="*/ 450574 w 1577008"/>
              <a:gd name="connsiteY11" fmla="*/ 516835 h 583096"/>
              <a:gd name="connsiteX12" fmla="*/ 304800 w 1577008"/>
              <a:gd name="connsiteY12" fmla="*/ 583096 h 583096"/>
              <a:gd name="connsiteX13" fmla="*/ 198782 w 1577008"/>
              <a:gd name="connsiteY13" fmla="*/ 569844 h 583096"/>
              <a:gd name="connsiteX14" fmla="*/ 185530 w 1577008"/>
              <a:gd name="connsiteY14" fmla="*/ 530087 h 583096"/>
              <a:gd name="connsiteX15" fmla="*/ 225287 w 1577008"/>
              <a:gd name="connsiteY15" fmla="*/ 463826 h 583096"/>
              <a:gd name="connsiteX16" fmla="*/ 265043 w 1577008"/>
              <a:gd name="connsiteY16" fmla="*/ 437322 h 583096"/>
              <a:gd name="connsiteX17" fmla="*/ 304800 w 1577008"/>
              <a:gd name="connsiteY17" fmla="*/ 424070 h 583096"/>
              <a:gd name="connsiteX18" fmla="*/ 331304 w 1577008"/>
              <a:gd name="connsiteY18" fmla="*/ 397565 h 583096"/>
              <a:gd name="connsiteX19" fmla="*/ 397565 w 1577008"/>
              <a:gd name="connsiteY19" fmla="*/ 357809 h 583096"/>
              <a:gd name="connsiteX20" fmla="*/ 662608 w 1577008"/>
              <a:gd name="connsiteY20" fmla="*/ 410818 h 583096"/>
              <a:gd name="connsiteX21" fmla="*/ 742121 w 1577008"/>
              <a:gd name="connsiteY21" fmla="*/ 463826 h 583096"/>
              <a:gd name="connsiteX22" fmla="*/ 768626 w 1577008"/>
              <a:gd name="connsiteY22" fmla="*/ 490331 h 583096"/>
              <a:gd name="connsiteX23" fmla="*/ 848139 w 1577008"/>
              <a:gd name="connsiteY23" fmla="*/ 516835 h 583096"/>
              <a:gd name="connsiteX24" fmla="*/ 980660 w 1577008"/>
              <a:gd name="connsiteY24" fmla="*/ 477079 h 583096"/>
              <a:gd name="connsiteX25" fmla="*/ 1020417 w 1577008"/>
              <a:gd name="connsiteY25" fmla="*/ 463826 h 583096"/>
              <a:gd name="connsiteX26" fmla="*/ 1060174 w 1577008"/>
              <a:gd name="connsiteY26" fmla="*/ 450574 h 583096"/>
              <a:gd name="connsiteX27" fmla="*/ 1126434 w 1577008"/>
              <a:gd name="connsiteY27" fmla="*/ 397565 h 583096"/>
              <a:gd name="connsiteX28" fmla="*/ 1179443 w 1577008"/>
              <a:gd name="connsiteY28" fmla="*/ 318052 h 583096"/>
              <a:gd name="connsiteX29" fmla="*/ 1205947 w 1577008"/>
              <a:gd name="connsiteY29" fmla="*/ 278296 h 583096"/>
              <a:gd name="connsiteX30" fmla="*/ 1245704 w 1577008"/>
              <a:gd name="connsiteY30" fmla="*/ 265044 h 583096"/>
              <a:gd name="connsiteX31" fmla="*/ 1285460 w 1577008"/>
              <a:gd name="connsiteY31" fmla="*/ 278296 h 583096"/>
              <a:gd name="connsiteX32" fmla="*/ 1325217 w 1577008"/>
              <a:gd name="connsiteY32" fmla="*/ 344557 h 583096"/>
              <a:gd name="connsiteX33" fmla="*/ 1338469 w 1577008"/>
              <a:gd name="connsiteY33" fmla="*/ 397565 h 583096"/>
              <a:gd name="connsiteX34" fmla="*/ 1298713 w 1577008"/>
              <a:gd name="connsiteY34" fmla="*/ 530087 h 583096"/>
              <a:gd name="connsiteX35" fmla="*/ 1219200 w 1577008"/>
              <a:gd name="connsiteY35" fmla="*/ 556592 h 583096"/>
              <a:gd name="connsiteX36" fmla="*/ 1179443 w 1577008"/>
              <a:gd name="connsiteY36" fmla="*/ 569844 h 583096"/>
              <a:gd name="connsiteX37" fmla="*/ 1033669 w 1577008"/>
              <a:gd name="connsiteY37" fmla="*/ 530087 h 583096"/>
              <a:gd name="connsiteX38" fmla="*/ 1007165 w 1577008"/>
              <a:gd name="connsiteY38" fmla="*/ 490331 h 583096"/>
              <a:gd name="connsiteX39" fmla="*/ 980660 w 1577008"/>
              <a:gd name="connsiteY39" fmla="*/ 410818 h 583096"/>
              <a:gd name="connsiteX40" fmla="*/ 1007165 w 1577008"/>
              <a:gd name="connsiteY40" fmla="*/ 331305 h 583096"/>
              <a:gd name="connsiteX41" fmla="*/ 1113182 w 1577008"/>
              <a:gd name="connsiteY41" fmla="*/ 251792 h 583096"/>
              <a:gd name="connsiteX42" fmla="*/ 1152939 w 1577008"/>
              <a:gd name="connsiteY42" fmla="*/ 238539 h 583096"/>
              <a:gd name="connsiteX43" fmla="*/ 1232452 w 1577008"/>
              <a:gd name="connsiteY43" fmla="*/ 172279 h 583096"/>
              <a:gd name="connsiteX44" fmla="*/ 1311965 w 1577008"/>
              <a:gd name="connsiteY44" fmla="*/ 145774 h 583096"/>
              <a:gd name="connsiteX45" fmla="*/ 1351721 w 1577008"/>
              <a:gd name="connsiteY45" fmla="*/ 132522 h 583096"/>
              <a:gd name="connsiteX46" fmla="*/ 1510747 w 1577008"/>
              <a:gd name="connsiteY46" fmla="*/ 106018 h 583096"/>
              <a:gd name="connsiteX47" fmla="*/ 1577008 w 1577008"/>
              <a:gd name="connsiteY47" fmla="*/ 106018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577008" h="583096">
                <a:moveTo>
                  <a:pt x="0" y="0"/>
                </a:moveTo>
                <a:cubicBezTo>
                  <a:pt x="30922" y="4417"/>
                  <a:pt x="62033" y="7664"/>
                  <a:pt x="92765" y="13252"/>
                </a:cubicBezTo>
                <a:cubicBezTo>
                  <a:pt x="129368" y="19907"/>
                  <a:pt x="151471" y="28404"/>
                  <a:pt x="185530" y="39757"/>
                </a:cubicBezTo>
                <a:cubicBezTo>
                  <a:pt x="194365" y="53009"/>
                  <a:pt x="202085" y="67076"/>
                  <a:pt x="212034" y="79513"/>
                </a:cubicBezTo>
                <a:cubicBezTo>
                  <a:pt x="219839" y="89270"/>
                  <a:pt x="232111" y="95304"/>
                  <a:pt x="238539" y="106018"/>
                </a:cubicBezTo>
                <a:cubicBezTo>
                  <a:pt x="245726" y="117996"/>
                  <a:pt x="243672" y="134407"/>
                  <a:pt x="251791" y="145774"/>
                </a:cubicBezTo>
                <a:cubicBezTo>
                  <a:pt x="281005" y="186674"/>
                  <a:pt x="306352" y="199818"/>
                  <a:pt x="344556" y="225287"/>
                </a:cubicBezTo>
                <a:cubicBezTo>
                  <a:pt x="353391" y="238539"/>
                  <a:pt x="361110" y="252607"/>
                  <a:pt x="371060" y="265044"/>
                </a:cubicBezTo>
                <a:cubicBezTo>
                  <a:pt x="378865" y="274800"/>
                  <a:pt x="391137" y="280834"/>
                  <a:pt x="397565" y="291548"/>
                </a:cubicBezTo>
                <a:cubicBezTo>
                  <a:pt x="404752" y="303526"/>
                  <a:pt x="404570" y="318811"/>
                  <a:pt x="410817" y="331305"/>
                </a:cubicBezTo>
                <a:cubicBezTo>
                  <a:pt x="427535" y="364740"/>
                  <a:pt x="439173" y="372913"/>
                  <a:pt x="463826" y="397565"/>
                </a:cubicBezTo>
                <a:cubicBezTo>
                  <a:pt x="459409" y="437322"/>
                  <a:pt x="464934" y="479500"/>
                  <a:pt x="450574" y="516835"/>
                </a:cubicBezTo>
                <a:cubicBezTo>
                  <a:pt x="424378" y="584945"/>
                  <a:pt x="361178" y="575042"/>
                  <a:pt x="304800" y="583096"/>
                </a:cubicBezTo>
                <a:cubicBezTo>
                  <a:pt x="269461" y="578679"/>
                  <a:pt x="231327" y="584308"/>
                  <a:pt x="198782" y="569844"/>
                </a:cubicBezTo>
                <a:cubicBezTo>
                  <a:pt x="186017" y="564171"/>
                  <a:pt x="185530" y="544056"/>
                  <a:pt x="185530" y="530087"/>
                </a:cubicBezTo>
                <a:cubicBezTo>
                  <a:pt x="185530" y="500375"/>
                  <a:pt x="204292" y="480622"/>
                  <a:pt x="225287" y="463826"/>
                </a:cubicBezTo>
                <a:cubicBezTo>
                  <a:pt x="237724" y="453877"/>
                  <a:pt x="250797" y="444445"/>
                  <a:pt x="265043" y="437322"/>
                </a:cubicBezTo>
                <a:cubicBezTo>
                  <a:pt x="277537" y="431075"/>
                  <a:pt x="291548" y="428487"/>
                  <a:pt x="304800" y="424070"/>
                </a:cubicBezTo>
                <a:cubicBezTo>
                  <a:pt x="313635" y="415235"/>
                  <a:pt x="320590" y="403993"/>
                  <a:pt x="331304" y="397565"/>
                </a:cubicBezTo>
                <a:cubicBezTo>
                  <a:pt x="417326" y="345951"/>
                  <a:pt x="330402" y="424969"/>
                  <a:pt x="397565" y="357809"/>
                </a:cubicBezTo>
                <a:cubicBezTo>
                  <a:pt x="413286" y="360055"/>
                  <a:pt x="612140" y="377173"/>
                  <a:pt x="662608" y="410818"/>
                </a:cubicBezTo>
                <a:cubicBezTo>
                  <a:pt x="689112" y="428487"/>
                  <a:pt x="719597" y="441302"/>
                  <a:pt x="742121" y="463826"/>
                </a:cubicBezTo>
                <a:cubicBezTo>
                  <a:pt x="750956" y="472661"/>
                  <a:pt x="757451" y="484743"/>
                  <a:pt x="768626" y="490331"/>
                </a:cubicBezTo>
                <a:cubicBezTo>
                  <a:pt x="793614" y="502825"/>
                  <a:pt x="848139" y="516835"/>
                  <a:pt x="848139" y="516835"/>
                </a:cubicBezTo>
                <a:cubicBezTo>
                  <a:pt x="928246" y="496808"/>
                  <a:pt x="883877" y="509340"/>
                  <a:pt x="980660" y="477079"/>
                </a:cubicBezTo>
                <a:lnTo>
                  <a:pt x="1020417" y="463826"/>
                </a:lnTo>
                <a:lnTo>
                  <a:pt x="1060174" y="450574"/>
                </a:lnTo>
                <a:cubicBezTo>
                  <a:pt x="1086258" y="433185"/>
                  <a:pt x="1107549" y="422745"/>
                  <a:pt x="1126434" y="397565"/>
                </a:cubicBezTo>
                <a:cubicBezTo>
                  <a:pt x="1145547" y="372081"/>
                  <a:pt x="1161773" y="344556"/>
                  <a:pt x="1179443" y="318052"/>
                </a:cubicBezTo>
                <a:cubicBezTo>
                  <a:pt x="1188278" y="304800"/>
                  <a:pt x="1190837" y="283332"/>
                  <a:pt x="1205947" y="278296"/>
                </a:cubicBezTo>
                <a:lnTo>
                  <a:pt x="1245704" y="265044"/>
                </a:lnTo>
                <a:cubicBezTo>
                  <a:pt x="1258956" y="269461"/>
                  <a:pt x="1273482" y="271109"/>
                  <a:pt x="1285460" y="278296"/>
                </a:cubicBezTo>
                <a:cubicBezTo>
                  <a:pt x="1314172" y="295523"/>
                  <a:pt x="1316590" y="314362"/>
                  <a:pt x="1325217" y="344557"/>
                </a:cubicBezTo>
                <a:cubicBezTo>
                  <a:pt x="1330220" y="362069"/>
                  <a:pt x="1334052" y="379896"/>
                  <a:pt x="1338469" y="397565"/>
                </a:cubicBezTo>
                <a:cubicBezTo>
                  <a:pt x="1334763" y="423509"/>
                  <a:pt x="1336528" y="506453"/>
                  <a:pt x="1298713" y="530087"/>
                </a:cubicBezTo>
                <a:cubicBezTo>
                  <a:pt x="1275022" y="544894"/>
                  <a:pt x="1245704" y="547757"/>
                  <a:pt x="1219200" y="556592"/>
                </a:cubicBezTo>
                <a:lnTo>
                  <a:pt x="1179443" y="569844"/>
                </a:lnTo>
                <a:cubicBezTo>
                  <a:pt x="1086260" y="559490"/>
                  <a:pt x="1076432" y="583541"/>
                  <a:pt x="1033669" y="530087"/>
                </a:cubicBezTo>
                <a:cubicBezTo>
                  <a:pt x="1023720" y="517650"/>
                  <a:pt x="1016000" y="503583"/>
                  <a:pt x="1007165" y="490331"/>
                </a:cubicBezTo>
                <a:cubicBezTo>
                  <a:pt x="998330" y="463827"/>
                  <a:pt x="971825" y="437322"/>
                  <a:pt x="980660" y="410818"/>
                </a:cubicBezTo>
                <a:cubicBezTo>
                  <a:pt x="989495" y="384314"/>
                  <a:pt x="987410" y="351061"/>
                  <a:pt x="1007165" y="331305"/>
                </a:cubicBezTo>
                <a:cubicBezTo>
                  <a:pt x="1038562" y="299907"/>
                  <a:pt x="1068223" y="266779"/>
                  <a:pt x="1113182" y="251792"/>
                </a:cubicBezTo>
                <a:lnTo>
                  <a:pt x="1152939" y="238539"/>
                </a:lnTo>
                <a:cubicBezTo>
                  <a:pt x="1177907" y="213571"/>
                  <a:pt x="1199240" y="187040"/>
                  <a:pt x="1232452" y="172279"/>
                </a:cubicBezTo>
                <a:cubicBezTo>
                  <a:pt x="1257982" y="160932"/>
                  <a:pt x="1285461" y="154609"/>
                  <a:pt x="1311965" y="145774"/>
                </a:cubicBezTo>
                <a:cubicBezTo>
                  <a:pt x="1325217" y="141357"/>
                  <a:pt x="1338023" y="135261"/>
                  <a:pt x="1351721" y="132522"/>
                </a:cubicBezTo>
                <a:cubicBezTo>
                  <a:pt x="1406277" y="121611"/>
                  <a:pt x="1454390" y="110714"/>
                  <a:pt x="1510747" y="106018"/>
                </a:cubicBezTo>
                <a:cubicBezTo>
                  <a:pt x="1532758" y="104184"/>
                  <a:pt x="1554921" y="106018"/>
                  <a:pt x="1577008" y="106018"/>
                </a:cubicBezTo>
              </a:path>
            </a:pathLst>
          </a:cu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A6A666-DE5D-8ADC-9FC1-83F453304D15}"/>
              </a:ext>
            </a:extLst>
          </p:cNvPr>
          <p:cNvSpPr txBox="1"/>
          <p:nvPr/>
        </p:nvSpPr>
        <p:spPr>
          <a:xfrm>
            <a:off x="442415" y="5880289"/>
            <a:ext cx="2212071" cy="66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>
                <a:solidFill>
                  <a:schemeClr val="bg1"/>
                </a:solidFill>
                <a:latin typeface="Aptos Light"/>
              </a:rPr>
              <a:t>Próximamente:</a:t>
            </a:r>
            <a:br>
              <a:rPr lang="en-MX">
                <a:solidFill>
                  <a:schemeClr val="bg1"/>
                </a:solidFill>
                <a:latin typeface="Aptos Light"/>
              </a:rPr>
            </a:br>
            <a:r>
              <a:rPr lang="en-MX">
                <a:solidFill>
                  <a:schemeClr val="bg1"/>
                </a:solidFill>
                <a:latin typeface="Aptos Light"/>
              </a:rPr>
              <a:t>Eur. J. Phys.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BE37EA5-672E-F295-1FD3-0BD82289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/>
          </a:p>
        </p:txBody>
      </p:sp>
      <p:pic>
        <p:nvPicPr>
          <p:cNvPr id="32" name="Picture Placeholder 32" descr="Head with Gears">
            <a:extLst>
              <a:ext uri="{FF2B5EF4-FFF2-40B4-BE49-F238E27FC236}">
                <a16:creationId xmlns:a16="http://schemas.microsoft.com/office/drawing/2014/main" id="{2A701506-CA22-74B9-4869-F98B9EE56A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3" b="63"/>
          <a:stretch>
            <a:fillRect/>
          </a:stretch>
        </p:blipFill>
        <p:spPr>
          <a:xfrm>
            <a:off x="271451" y="584028"/>
            <a:ext cx="519896" cy="5150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6" name="Title 4">
            <a:extLst>
              <a:ext uri="{FF2B5EF4-FFF2-40B4-BE49-F238E27FC236}">
                <a16:creationId xmlns:a16="http://schemas.microsoft.com/office/drawing/2014/main" id="{A330DA57-C2D5-B32F-E8FD-88C5E95D7307}"/>
              </a:ext>
            </a:extLst>
          </p:cNvPr>
          <p:cNvSpPr txBox="1">
            <a:spLocks/>
          </p:cNvSpPr>
          <p:nvPr/>
        </p:nvSpPr>
        <p:spPr>
          <a:xfrm>
            <a:off x="991956" y="639100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ckwell"/>
              </a:rPr>
              <a:t>Conclusiones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8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/>
      <p:bldP spid="16" grpId="0"/>
      <p:bldP spid="17" grpId="0" animBg="1"/>
      <p:bldP spid="18" grpId="0" animBg="1"/>
      <p:bldP spid="20" grpId="0"/>
      <p:bldP spid="23" grpId="0" animBg="1"/>
      <p:bldP spid="27" grpId="0" animBg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238500"/>
            <a:ext cx="8156621" cy="1506755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Rockwell" panose="02060603020205020403" pitchFamily="18" charset="0"/>
              </a:rPr>
              <a:t>Variación</a:t>
            </a:r>
            <a:r>
              <a:rPr lang="en-US">
                <a:latin typeface="Rockwell" panose="02060603020205020403" pitchFamily="18" charset="0"/>
              </a:rPr>
              <a:t> del </a:t>
            </a:r>
            <a:r>
              <a:rPr lang="en-US" err="1">
                <a:latin typeface="Rockwell" panose="02060603020205020403" pitchFamily="18" charset="0"/>
              </a:rPr>
              <a:t>Coeficiente</a:t>
            </a:r>
            <a:r>
              <a:rPr lang="en-US">
                <a:latin typeface="Rockwell" panose="02060603020205020403" pitchFamily="18" charset="0"/>
              </a:rPr>
              <a:t> de </a:t>
            </a:r>
            <a:r>
              <a:rPr lang="en-US" err="1">
                <a:latin typeface="Rockwell" panose="02060603020205020403" pitchFamily="18" charset="0"/>
              </a:rPr>
              <a:t>Transmisión</a:t>
            </a:r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err="1">
                <a:latin typeface="Rockwell" panose="02060603020205020403" pitchFamily="18" charset="0"/>
              </a:rPr>
              <a:t>Contradicción</a:t>
            </a:r>
            <a:r>
              <a:rPr lang="en-US" sz="1800">
                <a:latin typeface="Rockwell" panose="02060603020205020403" pitchFamily="18" charset="0"/>
              </a:rPr>
              <a:t> </a:t>
            </a:r>
            <a:r>
              <a:rPr lang="en-US" sz="1800" err="1">
                <a:latin typeface="Rockwell" panose="02060603020205020403" pitchFamily="18" charset="0"/>
              </a:rPr>
              <a:t>en</a:t>
            </a:r>
            <a:r>
              <a:rPr lang="en-US" sz="1800">
                <a:latin typeface="Rockwell" panose="02060603020205020403" pitchFamily="18" charset="0"/>
              </a:rPr>
              <a:t> </a:t>
            </a:r>
            <a:r>
              <a:rPr lang="en-US" sz="1800" err="1">
                <a:latin typeface="Rockwell" panose="02060603020205020403" pitchFamily="18" charset="0"/>
              </a:rPr>
              <a:t>el</a:t>
            </a:r>
            <a:r>
              <a:rPr lang="en-US" sz="1800">
                <a:latin typeface="Rockwell" panose="02060603020205020403" pitchFamily="18" charset="0"/>
              </a:rPr>
              <a:t> </a:t>
            </a:r>
            <a:r>
              <a:rPr lang="en-US" sz="1800" err="1">
                <a:latin typeface="Rockwell" panose="02060603020205020403" pitchFamily="18" charset="0"/>
              </a:rPr>
              <a:t>tunelaje</a:t>
            </a:r>
            <a:r>
              <a:rPr lang="en-US" sz="1800">
                <a:latin typeface="Rockwell" panose="02060603020205020403" pitchFamily="18" charset="0"/>
              </a:rPr>
              <a:t> de Klein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1ED7F9F-39CD-B543-334C-E28AF29400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86514-747F-9BE7-72A5-1839118E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2B392-6AE7-066F-E8EC-01761085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>
                <a:latin typeface="Rockwell"/>
              </a:rPr>
              <a:t>En </a:t>
            </a:r>
            <a:r>
              <a:rPr lang="en-MX" err="1">
                <a:latin typeface="Rockwell"/>
              </a:rPr>
              <a:t>proceso</a:t>
            </a:r>
            <a:r>
              <a:rPr lang="en-MX">
                <a:latin typeface="Rockwell"/>
              </a:rPr>
              <a:t>…</a:t>
            </a:r>
            <a:endParaRPr lang="en-US">
              <a:latin typeface="Rockwel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82B78-F5CC-6294-B961-5378EE0623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pic>
        <p:nvPicPr>
          <p:cNvPr id="33" name="T(1,0)-1-0.1-50-2-0.6-0-0-0-0-0-0-0-3">
            <a:hlinkClick r:id="" action="ppaction://media"/>
            <a:extLst>
              <a:ext uri="{FF2B5EF4-FFF2-40B4-BE49-F238E27FC236}">
                <a16:creationId xmlns:a16="http://schemas.microsoft.com/office/drawing/2014/main" id="{4744A663-AA8F-146D-78FB-B95D3FA8DA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4500" y="1507971"/>
            <a:ext cx="6083300" cy="45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F0E3B4-B2B5-2A08-6587-277D19731041}"/>
              </a:ext>
            </a:extLst>
          </p:cNvPr>
          <p:cNvSpPr txBox="1"/>
          <p:nvPr/>
        </p:nvSpPr>
        <p:spPr>
          <a:xfrm>
            <a:off x="6527800" y="5567067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>
                <a:solidFill>
                  <a:schemeClr val="bg1"/>
                </a:solidFill>
                <a:latin typeface="Aptos Light"/>
              </a:rPr>
              <a:t>Próximamente:</a:t>
            </a:r>
            <a:br>
              <a:rPr lang="en-MX">
                <a:solidFill>
                  <a:schemeClr val="bg1"/>
                </a:solidFill>
                <a:latin typeface="Aptos Light"/>
              </a:rPr>
            </a:br>
            <a:r>
              <a:rPr lang="en-MX">
                <a:solidFill>
                  <a:schemeClr val="bg1"/>
                </a:solidFill>
                <a:latin typeface="Aptos Light"/>
              </a:rPr>
              <a:t>J. Phys. Condens. Matter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BAAA9-6A45-62E7-4ED3-764DD5FE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/>
          </a:p>
        </p:txBody>
      </p:sp>
      <p:pic>
        <p:nvPicPr>
          <p:cNvPr id="7" name="evolTemp2D">
            <a:hlinkClick r:id="" action="ppaction://media"/>
            <a:extLst>
              <a:ext uri="{FF2B5EF4-FFF2-40B4-BE49-F238E27FC236}">
                <a16:creationId xmlns:a16="http://schemas.microsoft.com/office/drawing/2014/main" id="{185E6E2A-E74B-3991-0454-B2993568A0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34104" y="1703265"/>
            <a:ext cx="4857896" cy="27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3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5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2B392-6AE7-066F-E8EC-01761085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>
                <a:latin typeface="Rockwell"/>
              </a:rPr>
              <a:t>En </a:t>
            </a:r>
            <a:r>
              <a:rPr lang="en-MX" err="1">
                <a:latin typeface="Rockwell"/>
              </a:rPr>
              <a:t>proceso</a:t>
            </a:r>
            <a:r>
              <a:rPr lang="en-MX">
                <a:latin typeface="Rockwell"/>
              </a:rPr>
              <a:t>…</a:t>
            </a:r>
            <a:endParaRPr lang="en-US">
              <a:latin typeface="Rockwel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82B78-F5CC-6294-B961-5378EE0623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0E3B4-B2B5-2A08-6587-277D19731041}"/>
              </a:ext>
            </a:extLst>
          </p:cNvPr>
          <p:cNvSpPr txBox="1"/>
          <p:nvPr/>
        </p:nvSpPr>
        <p:spPr>
          <a:xfrm>
            <a:off x="6527800" y="5567067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>
                <a:solidFill>
                  <a:schemeClr val="bg1"/>
                </a:solidFill>
                <a:latin typeface="Aptos Light"/>
              </a:rPr>
              <a:t>Próximamente:</a:t>
            </a:r>
            <a:br>
              <a:rPr lang="en-MX" dirty="0">
                <a:solidFill>
                  <a:schemeClr val="bg1"/>
                </a:solidFill>
                <a:latin typeface="Aptos Light"/>
              </a:rPr>
            </a:br>
            <a:r>
              <a:rPr lang="en-MX" dirty="0">
                <a:solidFill>
                  <a:schemeClr val="bg1"/>
                </a:solidFill>
                <a:latin typeface="Aptos Light"/>
              </a:rPr>
              <a:t>J. Phys. Condens. Matter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BAAA9-6A45-62E7-4ED3-764DD5FE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BA0C76-3007-ADCB-8C83-E4489D13BD93}"/>
                  </a:ext>
                </a:extLst>
              </p:cNvPr>
              <p:cNvSpPr txBox="1"/>
              <p:nvPr/>
            </p:nvSpPr>
            <p:spPr>
              <a:xfrm>
                <a:off x="6382284" y="289432"/>
                <a:ext cx="5276316" cy="66563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 </m:t>
                      </m:r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𝑒𝑙𝑒𝑚𝑒𝑛𝑡𝑜𝑠</m:t>
                      </m:r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E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p>
                                  <m:r>
                                    <a:rPr lang="es-E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s-E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∗4∗</m:t>
                      </m:r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MX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BA0C76-3007-ADCB-8C83-E4489D13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284" y="289432"/>
                <a:ext cx="5276316" cy="665631"/>
              </a:xfrm>
              <a:prstGeom prst="rect">
                <a:avLst/>
              </a:prstGeom>
              <a:blipFill>
                <a:blip r:embed="rId5"/>
                <a:stretch>
                  <a:fillRect l="-959" r="-2158" b="-2407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volTemp2D">
            <a:hlinkClick r:id="" action="ppaction://media"/>
            <a:extLst>
              <a:ext uri="{FF2B5EF4-FFF2-40B4-BE49-F238E27FC236}">
                <a16:creationId xmlns:a16="http://schemas.microsoft.com/office/drawing/2014/main" id="{185E6E2A-E74B-3991-0454-B2993568A0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500" y="1650511"/>
            <a:ext cx="4857896" cy="2732567"/>
          </a:xfrm>
          <a:prstGeom prst="rect">
            <a:avLst/>
          </a:prstGeom>
        </p:spPr>
      </p:pic>
      <p:pic>
        <p:nvPicPr>
          <p:cNvPr id="9" name="Picture 8" descr="A group of letters and numbers&#10;&#10;Description automatically generated">
            <a:extLst>
              <a:ext uri="{FF2B5EF4-FFF2-40B4-BE49-F238E27FC236}">
                <a16:creationId xmlns:a16="http://schemas.microsoft.com/office/drawing/2014/main" id="{04B08429-938C-B108-701F-4F0B844BF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699" y="1688415"/>
            <a:ext cx="6203804" cy="2479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7C5F6C-434E-E774-C5A9-4733D64E973E}"/>
                  </a:ext>
                </a:extLst>
              </p:cNvPr>
              <p:cNvSpPr txBox="1"/>
              <p:nvPr/>
            </p:nvSpPr>
            <p:spPr>
              <a:xfrm>
                <a:off x="2658946" y="4624157"/>
                <a:ext cx="3437053" cy="1491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  <a:r>
                  <a:rPr lang="en-MX" dirty="0">
                    <a:solidFill>
                      <a:schemeClr val="bg1"/>
                    </a:solidFill>
                  </a:rPr>
                  <a:t>jemplo: </a:t>
                </a:r>
                <a:br>
                  <a:rPr lang="en-MX" dirty="0">
                    <a:solidFill>
                      <a:schemeClr val="bg1"/>
                    </a:solidFill>
                  </a:rPr>
                </a:br>
                <a:r>
                  <a:rPr lang="en-MX" dirty="0">
                    <a:solidFill>
                      <a:schemeClr val="bg1"/>
                    </a:solidFill>
                  </a:rPr>
                  <a:t>Espacio (L) -&gt;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100 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MX" dirty="0">
                  <a:solidFill>
                    <a:schemeClr val="bg1"/>
                  </a:solidFill>
                </a:endParaRPr>
              </a:p>
              <a:p>
                <a:r>
                  <a:rPr lang="en-MX" dirty="0">
                    <a:solidFill>
                      <a:schemeClr val="bg1"/>
                    </a:solidFill>
                  </a:rPr>
                  <a:t>Tiempo (N) -&gt; 30 fs</a:t>
                </a:r>
                <a:br>
                  <a:rPr lang="en-MX" dirty="0">
                    <a:solidFill>
                      <a:schemeClr val="bg1"/>
                    </a:solidFill>
                  </a:rPr>
                </a:br>
                <a:r>
                  <a:rPr lang="en-MX" dirty="0">
                    <a:solidFill>
                      <a:schemeClr val="bg1"/>
                    </a:solidFill>
                  </a:rPr>
                  <a:t>----------------------------------------</a:t>
                </a:r>
              </a:p>
              <a:p>
                <a:r>
                  <a:rPr lang="en-MX" dirty="0">
                    <a:solidFill>
                      <a:schemeClr val="bg1"/>
                    </a:solidFill>
                  </a:rPr>
                  <a:t>12 mil millones de elementos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7C5F6C-434E-E774-C5A9-4733D64E9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946" y="4624157"/>
                <a:ext cx="3437053" cy="1491114"/>
              </a:xfrm>
              <a:prstGeom prst="rect">
                <a:avLst/>
              </a:prstGeom>
              <a:blipFill>
                <a:blip r:embed="rId8"/>
                <a:stretch>
                  <a:fillRect l="-1471" t="-2542" b="-593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56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Rockwell"/>
                <a:ea typeface="Tahoma"/>
                <a:cs typeface="Tahoma"/>
              </a:rPr>
              <a:t>¡Gracias!</a:t>
            </a:r>
            <a:endParaRPr lang="en-GB" dirty="0">
              <a:latin typeface="Rockwell"/>
              <a:ea typeface="Tahoma"/>
              <a:cs typeface="Tahom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4C807-AC46-D368-4637-023D60B77DE2}"/>
              </a:ext>
            </a:extLst>
          </p:cNvPr>
          <p:cNvSpPr txBox="1"/>
          <p:nvPr/>
        </p:nvSpPr>
        <p:spPr>
          <a:xfrm>
            <a:off x="5474510" y="4050792"/>
            <a:ext cx="540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accent3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sernaed95@icloud.com</a:t>
            </a:r>
            <a:endParaRPr lang="es-MX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s-MX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6F9D5-FC5A-DBCD-7E48-CD368FF99E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53268-3AC9-4B8F-7E6A-B3A5F3E55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22</a:t>
            </a:fld>
            <a:endParaRPr lang="en-US" noProof="0"/>
          </a:p>
        </p:txBody>
      </p: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A0B5AAD8-67F0-CF26-D540-513E6F09B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10884" r="9978" b="10203"/>
          <a:stretch/>
        </p:blipFill>
        <p:spPr bwMode="auto">
          <a:xfrm>
            <a:off x="10389279" y="711887"/>
            <a:ext cx="1559858" cy="155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43C890-821F-4005-10DF-1CD68C6FDA2C}"/>
              </a:ext>
            </a:extLst>
          </p:cNvPr>
          <p:cNvSpPr txBox="1"/>
          <p:nvPr/>
        </p:nvSpPr>
        <p:spPr>
          <a:xfrm>
            <a:off x="8783782" y="123370"/>
            <a:ext cx="32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solidFill>
                  <a:schemeClr val="bg1"/>
                </a:solidFill>
              </a:rPr>
              <a:t>animaQuantrix.grapheke.com</a:t>
            </a: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Físico</a:t>
            </a:r>
            <a:r>
              <a:rPr lang="en-US"/>
              <a:t> y </a:t>
            </a:r>
            <a:r>
              <a:rPr lang="en-US" err="1"/>
              <a:t>Paquete</a:t>
            </a:r>
            <a:r>
              <a:rPr lang="en-US"/>
              <a:t> de Ondas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6" name="Picture Placeholder 28" descr="Microscope">
            <a:extLst>
              <a:ext uri="{FF2B5EF4-FFF2-40B4-BE49-F238E27FC236}">
                <a16:creationId xmlns:a16="http://schemas.microsoft.com/office/drawing/2014/main" id="{4CE31CAC-FE8C-51C7-00C1-599FD6B21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3" b="63"/>
          <a:stretch>
            <a:fillRect/>
          </a:stretch>
        </p:blipFill>
        <p:spPr>
          <a:xfrm>
            <a:off x="7048581" y="170539"/>
            <a:ext cx="744772" cy="7447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921DE6-B40F-DD7B-45BC-FD95C4D28C36}"/>
                  </a:ext>
                </a:extLst>
              </p:cNvPr>
              <p:cNvSpPr txBox="1"/>
              <p:nvPr/>
            </p:nvSpPr>
            <p:spPr>
              <a:xfrm>
                <a:off x="533400" y="3504386"/>
                <a:ext cx="320440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921DE6-B40F-DD7B-45BC-FD95C4D28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504386"/>
                <a:ext cx="3204403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E18759-5723-E7E3-3A6E-D98627321404}"/>
                  </a:ext>
                </a:extLst>
              </p:cNvPr>
              <p:cNvSpPr txBox="1"/>
              <p:nvPr/>
            </p:nvSpPr>
            <p:spPr>
              <a:xfrm>
                <a:off x="945266" y="1490086"/>
                <a:ext cx="143648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E18759-5723-E7E3-3A6E-D98627321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6" y="1490086"/>
                <a:ext cx="1436482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93BB23-8002-4096-DFED-F34CC007A71B}"/>
                  </a:ext>
                </a:extLst>
              </p:cNvPr>
              <p:cNvSpPr txBox="1"/>
              <p:nvPr/>
            </p:nvSpPr>
            <p:spPr>
              <a:xfrm>
                <a:off x="3042232" y="1851044"/>
                <a:ext cx="4068743" cy="880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93BB23-8002-4096-DFED-F34CC007A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32" y="1851044"/>
                <a:ext cx="4068743" cy="880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FDAB2F-9BB3-F25E-C88D-58C860125546}"/>
                  </a:ext>
                </a:extLst>
              </p:cNvPr>
              <p:cNvSpPr txBox="1"/>
              <p:nvPr/>
            </p:nvSpPr>
            <p:spPr>
              <a:xfrm>
                <a:off x="6642099" y="3070312"/>
                <a:ext cx="501650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FDAB2F-9BB3-F25E-C88D-58C860125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099" y="3070312"/>
                <a:ext cx="5016501" cy="8298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4AE842-D707-45F5-5D34-DA03F3EE4AE9}"/>
                  </a:ext>
                </a:extLst>
              </p:cNvPr>
              <p:cNvSpPr txBox="1"/>
              <p:nvPr/>
            </p:nvSpPr>
            <p:spPr>
              <a:xfrm>
                <a:off x="4490227" y="4900277"/>
                <a:ext cx="5490734" cy="824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4AE842-D707-45F5-5D34-DA03F3EE4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227" y="4900277"/>
                <a:ext cx="5490734" cy="8247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C6F2C-5A77-47B1-0F4C-A63B4D33CAE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95091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0EE1F-5822-BF0F-CFA0-045389456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F51979-1F32-3D23-66B7-59F95F8B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Barrera de </a:t>
            </a:r>
            <a:r>
              <a:rPr lang="en-US" err="1"/>
              <a:t>Potencial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C33397-9267-AE4D-AB5D-C553A942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6" name="Picture Placeholder 28" descr="Microscope">
            <a:extLst>
              <a:ext uri="{FF2B5EF4-FFF2-40B4-BE49-F238E27FC236}">
                <a16:creationId xmlns:a16="http://schemas.microsoft.com/office/drawing/2014/main" id="{67DFFF22-9C11-B2FB-AD12-70C538C8D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5957954" y="330477"/>
            <a:ext cx="744772" cy="7447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DC53D9-BE00-7DB1-488D-DA79D38B3A5B}"/>
                  </a:ext>
                </a:extLst>
              </p:cNvPr>
              <p:cNvSpPr txBox="1"/>
              <p:nvPr/>
            </p:nvSpPr>
            <p:spPr>
              <a:xfrm>
                <a:off x="2117835" y="3017092"/>
                <a:ext cx="371569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0;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</m:eqArr>
                        </m:e>
                      </m:d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s-E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≠[</m:t>
                            </m:r>
                            <m:sSub>
                              <m:sSubPr>
                                <m:ctrlPr>
                                  <a:rPr lang="es-E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mr>
                        <m:mr>
                          <m:e>
                            <m:r>
                              <a:rPr lang="es-E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s-E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DC53D9-BE00-7DB1-488D-DA79D38B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35" y="3017092"/>
                <a:ext cx="3715697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B91FB0F-9E01-3A74-E57D-8A6BCE5E6804}"/>
              </a:ext>
            </a:extLst>
          </p:cNvPr>
          <p:cNvGrpSpPr>
            <a:grpSpLocks noChangeAspect="1"/>
          </p:cNvGrpSpPr>
          <p:nvPr/>
        </p:nvGrpSpPr>
        <p:grpSpPr>
          <a:xfrm>
            <a:off x="6702726" y="2018188"/>
            <a:ext cx="3595391" cy="2821622"/>
            <a:chOff x="6612003" y="2264409"/>
            <a:chExt cx="2967908" cy="2329180"/>
          </a:xfrm>
        </p:grpSpPr>
        <p:pic>
          <p:nvPicPr>
            <p:cNvPr id="6" name="Picture 5" descr="A green rectangular object on a grey surface&#10;&#10;Description automatically generated">
              <a:extLst>
                <a:ext uri="{FF2B5EF4-FFF2-40B4-BE49-F238E27FC236}">
                  <a16:creationId xmlns:a16="http://schemas.microsoft.com/office/drawing/2014/main" id="{8D51222B-9676-279C-D81F-1E9C96615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02726" y="2264409"/>
              <a:ext cx="2877185" cy="23291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9486329-2966-B565-7F07-900BFC57E29A}"/>
                    </a:ext>
                  </a:extLst>
                </p:cNvPr>
                <p:cNvSpPr txBox="1"/>
                <p:nvPr/>
              </p:nvSpPr>
              <p:spPr>
                <a:xfrm>
                  <a:off x="8278837" y="4224257"/>
                  <a:ext cx="74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MX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9486329-2966-B565-7F07-900BFC57E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8837" y="4224257"/>
                  <a:ext cx="7455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BBC2CB-7072-D9BE-8223-2F7D70B355E6}"/>
                </a:ext>
              </a:extLst>
            </p:cNvPr>
            <p:cNvCxnSpPr/>
            <p:nvPr/>
          </p:nvCxnSpPr>
          <p:spPr>
            <a:xfrm flipV="1">
              <a:off x="7666892" y="4065563"/>
              <a:ext cx="1744394" cy="528026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8A6C8-646D-C922-51AA-64AA8944CF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0628" y="3545058"/>
              <a:ext cx="717639" cy="943212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ACA60AC-19F8-7C55-0CAB-DF23BEC224D7}"/>
                    </a:ext>
                  </a:extLst>
                </p:cNvPr>
                <p:cNvSpPr txBox="1"/>
                <p:nvPr/>
              </p:nvSpPr>
              <p:spPr>
                <a:xfrm>
                  <a:off x="6612003" y="3962557"/>
                  <a:ext cx="74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MX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ACA60AC-19F8-7C55-0CAB-DF23BEC22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2003" y="3962557"/>
                  <a:ext cx="7455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Up-Down Arrow 10">
              <a:extLst>
                <a:ext uri="{FF2B5EF4-FFF2-40B4-BE49-F238E27FC236}">
                  <a16:creationId xmlns:a16="http://schemas.microsoft.com/office/drawing/2014/main" id="{92A28311-4A97-AA93-599F-643A81360C04}"/>
                </a:ext>
              </a:extLst>
            </p:cNvPr>
            <p:cNvSpPr/>
            <p:nvPr/>
          </p:nvSpPr>
          <p:spPr>
            <a:xfrm>
              <a:off x="7825154" y="2440745"/>
              <a:ext cx="45719" cy="780757"/>
            </a:xfrm>
            <a:prstGeom prst="upDownArrow">
              <a:avLst/>
            </a:prstGeom>
            <a:solidFill>
              <a:schemeClr val="accent2"/>
            </a:solidFill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016AFA-0007-4DF1-828C-E7BDFC158743}"/>
                    </a:ext>
                  </a:extLst>
                </p:cNvPr>
                <p:cNvSpPr txBox="1"/>
                <p:nvPr/>
              </p:nvSpPr>
              <p:spPr>
                <a:xfrm>
                  <a:off x="7221603" y="2610988"/>
                  <a:ext cx="74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MX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016AFA-0007-4DF1-828C-E7BDFC1587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603" y="2610988"/>
                  <a:ext cx="74558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18E578B-895C-AE2D-0EB6-F5F7E6E6BD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60298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5270B-0286-B456-7F07-124C2F12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8FD6F0-B9A7-9ADC-8EC0-671885D6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Hamiltoniano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8F552E-232C-F1FC-48D7-B0BE08A4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39889F-DC99-E0FE-166D-634C33C60152}"/>
                  </a:ext>
                </a:extLst>
              </p:cNvPr>
              <p:cNvSpPr txBox="1"/>
              <p:nvPr/>
            </p:nvSpPr>
            <p:spPr>
              <a:xfrm>
                <a:off x="423767" y="1630358"/>
                <a:ext cx="7963487" cy="1004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MX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MX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MX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hib</m:t>
                              </m:r>
                            </m:sub>
                          </m:sSub>
                        </m:e>
                      </m:acc>
                      <m:r>
                        <a:rPr lang="es-MX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= </m:t>
                      </m:r>
                      <m:d>
                        <m:dPr>
                          <m:ctrlPr>
                            <a:rPr lang="es-MX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  <m:d>
                                  <m:d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  <m:e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s-E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MX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r>
                                      <a:rPr lang="es-ES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s-MX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s-E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sSub>
                                  <m:sSubPr>
                                    <m:ctrlPr>
                                      <a:rPr lang="es-E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s-MX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  <m:e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  <m:d>
                                  <m:d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39889F-DC99-E0FE-166D-634C33C60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67" y="1630358"/>
                <a:ext cx="7963487" cy="1004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Placeholder 28" descr="Microscope">
            <a:extLst>
              <a:ext uri="{FF2B5EF4-FFF2-40B4-BE49-F238E27FC236}">
                <a16:creationId xmlns:a16="http://schemas.microsoft.com/office/drawing/2014/main" id="{C61F8CA5-2FDD-69C1-0A4F-F0323685A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3" b="63"/>
          <a:stretch>
            <a:fillRect/>
          </a:stretch>
        </p:blipFill>
        <p:spPr>
          <a:xfrm>
            <a:off x="5957954" y="330477"/>
            <a:ext cx="744772" cy="7447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7C6C54-C219-E620-FA60-F1E0A39F6895}"/>
                  </a:ext>
                </a:extLst>
              </p:cNvPr>
              <p:cNvSpPr txBox="1"/>
              <p:nvPr/>
            </p:nvSpPr>
            <p:spPr>
              <a:xfrm>
                <a:off x="4708637" y="3406310"/>
                <a:ext cx="2498633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sub>
                            <m:sup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∓</m:t>
                              </m:r>
                            </m:sub>
                          </m:sSub>
                        </m:den>
                      </m:f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</m:sub>
                        <m:sup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7C6C54-C219-E620-FA60-F1E0A39F6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637" y="3406310"/>
                <a:ext cx="2498633" cy="816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56B6ED-7B01-A61D-684B-03E1DB87398B}"/>
                  </a:ext>
                </a:extLst>
              </p:cNvPr>
              <p:cNvSpPr txBox="1"/>
              <p:nvPr/>
            </p:nvSpPr>
            <p:spPr>
              <a:xfrm>
                <a:off x="4976819" y="4581902"/>
                <a:ext cx="1962268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56B6ED-7B01-A61D-684B-03E1DB87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819" y="4581902"/>
                <a:ext cx="1962268" cy="398507"/>
              </a:xfrm>
              <a:prstGeom prst="rect">
                <a:avLst/>
              </a:prstGeom>
              <a:blipFill>
                <a:blip r:embed="rId6"/>
                <a:stretch>
                  <a:fillRect l="-3106" r="-62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09DFF-C73D-CC40-3F68-563E1DF705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79915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C8C3C-9266-E3FD-4F8B-01CD9038A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065C31-55B9-D876-AA0C-CE2D85CE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ODET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3BD08E-F9B4-268B-FCAD-6127AB89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B29819-26B3-106B-CE02-CB9A2E7DC747}"/>
                  </a:ext>
                </a:extLst>
              </p:cNvPr>
              <p:cNvSpPr txBox="1"/>
              <p:nvPr/>
            </p:nvSpPr>
            <p:spPr>
              <a:xfrm>
                <a:off x="423767" y="1630358"/>
                <a:ext cx="7963487" cy="1004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MX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MX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MX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hib</m:t>
                              </m:r>
                            </m:sub>
                          </m:sSub>
                        </m:e>
                      </m:acc>
                      <m:r>
                        <a:rPr lang="es-MX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= </m:t>
                      </m:r>
                      <m:d>
                        <m:dPr>
                          <m:ctrlPr>
                            <a:rPr lang="es-MX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  <m:d>
                                  <m:d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  <m:e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s-E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MX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r>
                                      <a:rPr lang="es-ES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s-MX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s-E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sSub>
                                  <m:sSubPr>
                                    <m:ctrlPr>
                                      <a:rPr lang="es-E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s-MX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sz="24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es-MX" sz="24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  <m:e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  <m:d>
                                  <m:dPr>
                                    <m:ctrlPr>
                                      <a:rPr lang="es-MX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s-MX" sz="2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B29819-26B3-106B-CE02-CB9A2E7DC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67" y="1630358"/>
                <a:ext cx="7963487" cy="1004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D699E7-D983-ACE2-9BCD-CA86F1826E5F}"/>
                  </a:ext>
                </a:extLst>
              </p:cNvPr>
              <p:cNvSpPr txBox="1"/>
              <p:nvPr/>
            </p:nvSpPr>
            <p:spPr>
              <a:xfrm>
                <a:off x="3048719" y="3187087"/>
                <a:ext cx="6094562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MX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D699E7-D983-ACE2-9BCD-CA86F1826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19" y="3187087"/>
                <a:ext cx="6094562" cy="471539"/>
              </a:xfrm>
              <a:prstGeom prst="rect">
                <a:avLst/>
              </a:prstGeom>
              <a:blipFill>
                <a:blip r:embed="rId3"/>
                <a:stretch>
                  <a:fillRect t="-3896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3DE087-82C4-CBD4-D01D-1ED206DCE4D0}"/>
                  </a:ext>
                </a:extLst>
              </p:cNvPr>
              <p:cNvSpPr txBox="1"/>
              <p:nvPr/>
            </p:nvSpPr>
            <p:spPr>
              <a:xfrm>
                <a:off x="3048719" y="4210528"/>
                <a:ext cx="6094562" cy="963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MX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es-MX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MX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MX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MX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s-MX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s-MX" sz="2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nary>
                                <m:naryPr>
                                  <m:limLoc m:val="subSup"/>
                                  <m:ctrlP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s-MX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MX" sz="24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MX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es-MX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h𝑖𝑏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3DE087-82C4-CBD4-D01D-1ED206DCE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19" y="4210528"/>
                <a:ext cx="6094562" cy="9637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Placeholder 28" descr="Microscope">
            <a:extLst>
              <a:ext uri="{FF2B5EF4-FFF2-40B4-BE49-F238E27FC236}">
                <a16:creationId xmlns:a16="http://schemas.microsoft.com/office/drawing/2014/main" id="{5023BE92-1169-9F6E-37E8-89D3DFA5E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3" b="63"/>
          <a:stretch>
            <a:fillRect/>
          </a:stretch>
        </p:blipFill>
        <p:spPr>
          <a:xfrm>
            <a:off x="5957954" y="330477"/>
            <a:ext cx="744772" cy="7447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97145-489A-DB16-1CA0-19602E91F5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2679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F573E-61C7-726F-1370-944D20D01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AD7DF5-2430-C9BC-74D0-44CF770D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ODET - Desarrollo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12B6B-E40C-55C6-088C-F0DA67ED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FC9106-3C6A-CC06-D0B2-C97A662B3AEB}"/>
                  </a:ext>
                </a:extLst>
              </p:cNvPr>
              <p:cNvSpPr txBox="1"/>
              <p:nvPr/>
            </p:nvSpPr>
            <p:spPr>
              <a:xfrm>
                <a:off x="-43012" y="1683682"/>
                <a:ext cx="6094562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MX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FC9106-3C6A-CC06-D0B2-C97A662B3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012" y="1683682"/>
                <a:ext cx="6094562" cy="471539"/>
              </a:xfrm>
              <a:prstGeom prst="rect">
                <a:avLst/>
              </a:prstGeom>
              <a:blipFill>
                <a:blip r:embed="rId2"/>
                <a:stretch>
                  <a:fillRect t="-3846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E1C3B8-EC2A-CA38-962B-119C13AEA36D}"/>
                  </a:ext>
                </a:extLst>
              </p:cNvPr>
              <p:cNvSpPr txBox="1"/>
              <p:nvPr/>
            </p:nvSpPr>
            <p:spPr>
              <a:xfrm>
                <a:off x="-136608" y="2465210"/>
                <a:ext cx="6094562" cy="963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MX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es-MX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MX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MX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MX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s-MX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s-MX" sz="2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nary>
                                <m:naryPr>
                                  <m:limLoc m:val="subSup"/>
                                  <m:ctrlP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s-MX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MX" sz="24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MX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es-MX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h𝑖𝑏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E1C3B8-EC2A-CA38-962B-119C13AEA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608" y="2465210"/>
                <a:ext cx="6094562" cy="9637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Placeholder 28" descr="Microscope">
            <a:extLst>
              <a:ext uri="{FF2B5EF4-FFF2-40B4-BE49-F238E27FC236}">
                <a16:creationId xmlns:a16="http://schemas.microsoft.com/office/drawing/2014/main" id="{DEB1BF14-76AD-23A7-D207-F58E4DD69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3" b="63"/>
          <a:stretch>
            <a:fillRect/>
          </a:stretch>
        </p:blipFill>
        <p:spPr>
          <a:xfrm>
            <a:off x="5957954" y="330477"/>
            <a:ext cx="744772" cy="7447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2F054E-1DED-7B6C-5A7E-A265D224C655}"/>
                  </a:ext>
                </a:extLst>
              </p:cNvPr>
              <p:cNvSpPr txBox="1"/>
              <p:nvPr/>
            </p:nvSpPr>
            <p:spPr>
              <a:xfrm>
                <a:off x="3245777" y="4643918"/>
                <a:ext cx="6169125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2ℏ</m:t>
                          </m:r>
                        </m:den>
                      </m:f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s-E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𝑟𝑒𝑣</m:t>
                              </m:r>
                            </m:sup>
                          </m:sSup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∓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𝑟𝑒𝑣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2F054E-1DED-7B6C-5A7E-A265D224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777" y="4643918"/>
                <a:ext cx="6169125" cy="7021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38453B-5E5D-40E5-CB75-F04D2ED7D52E}"/>
                  </a:ext>
                </a:extLst>
              </p:cNvPr>
              <p:cNvSpPr txBox="1"/>
              <p:nvPr/>
            </p:nvSpPr>
            <p:spPr>
              <a:xfrm>
                <a:off x="4115699" y="3721197"/>
                <a:ext cx="38717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38453B-5E5D-40E5-CB75-F04D2ED7D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699" y="3721197"/>
                <a:ext cx="3871701" cy="369332"/>
              </a:xfrm>
              <a:prstGeom prst="rect">
                <a:avLst/>
              </a:prstGeom>
              <a:blipFill>
                <a:blip r:embed="rId7"/>
                <a:stretch>
                  <a:fillRect l="-126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DD79A-9FD6-6761-B43D-E576C0329E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94198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6D47D-5E62-1446-C77F-97A34299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3784B9-EDEB-9AF7-5758-00DDC840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Diferencias</a:t>
            </a:r>
            <a:r>
              <a:rPr lang="en-US"/>
              <a:t> </a:t>
            </a:r>
            <a:r>
              <a:rPr lang="en-US" err="1"/>
              <a:t>Finitas</a:t>
            </a:r>
            <a:endParaRPr lang="en-US"/>
          </a:p>
        </p:txBody>
      </p:sp>
      <p:pic>
        <p:nvPicPr>
          <p:cNvPr id="26" name="Picture Placeholder 28" descr="Microscope">
            <a:extLst>
              <a:ext uri="{FF2B5EF4-FFF2-40B4-BE49-F238E27FC236}">
                <a16:creationId xmlns:a16="http://schemas.microsoft.com/office/drawing/2014/main" id="{5EE24E3A-DDE7-E4BF-3BF6-ED37A9A3F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3" b="63"/>
          <a:stretch>
            <a:fillRect/>
          </a:stretch>
        </p:blipFill>
        <p:spPr>
          <a:xfrm>
            <a:off x="9256939" y="232561"/>
            <a:ext cx="744772" cy="7447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422F3C0-B6CC-E3EB-88D8-10373BB353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561586"/>
              </p:ext>
            </p:extLst>
          </p:nvPr>
        </p:nvGraphicFramePr>
        <p:xfrm>
          <a:off x="380465" y="1858311"/>
          <a:ext cx="5577489" cy="3670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E6ED52B-4800-5282-B7B8-3D496EBB3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4823023"/>
              </p:ext>
            </p:extLst>
          </p:nvPr>
        </p:nvGraphicFramePr>
        <p:xfrm>
          <a:off x="6330340" y="1858311"/>
          <a:ext cx="5577489" cy="3670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A853772B-DA40-E54B-3CDD-C0950090CBDB}"/>
              </a:ext>
            </a:extLst>
          </p:cNvPr>
          <p:cNvGrpSpPr/>
          <p:nvPr/>
        </p:nvGrpSpPr>
        <p:grpSpPr>
          <a:xfrm>
            <a:off x="770002" y="2005473"/>
            <a:ext cx="2502148" cy="3184634"/>
            <a:chOff x="418398" y="154566"/>
            <a:chExt cx="2502148" cy="3184634"/>
          </a:xfrm>
          <a:gradFill flip="none" rotWithShape="1">
            <a:gsLst>
              <a:gs pos="0">
                <a:schemeClr val="accent3">
                  <a:lumMod val="60000"/>
                  <a:lumOff val="40000"/>
                  <a:alpha val="29978"/>
                </a:schemeClr>
              </a:gs>
              <a:gs pos="50000">
                <a:schemeClr val="accent3">
                  <a:lumMod val="40000"/>
                  <a:lumOff val="60000"/>
                  <a:alpha val="39545"/>
                </a:schemeClr>
              </a:gs>
              <a:gs pos="100000">
                <a:schemeClr val="accent3">
                  <a:lumMod val="20000"/>
                  <a:lumOff val="80000"/>
                  <a:alpha val="50028"/>
                </a:schemeClr>
              </a:gs>
            </a:gsLst>
            <a:lin ang="54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81EE8D-3A5C-4D74-3C77-CF35CE5ABB17}"/>
                </a:ext>
              </a:extLst>
            </p:cNvPr>
            <p:cNvSpPr/>
            <p:nvPr/>
          </p:nvSpPr>
          <p:spPr>
            <a:xfrm>
              <a:off x="1259225" y="154566"/>
              <a:ext cx="840827" cy="3184634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 anchorCtr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MX" sz="2800" i="1" kern="1200"/>
                <a:t>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D3436-0C2F-5A25-5422-BDF3F0F3264A}"/>
                </a:ext>
              </a:extLst>
            </p:cNvPr>
            <p:cNvSpPr/>
            <p:nvPr/>
          </p:nvSpPr>
          <p:spPr>
            <a:xfrm>
              <a:off x="2079719" y="154566"/>
              <a:ext cx="840827" cy="3184634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MX" sz="2800" i="1" kern="1200"/>
                <a:t>i+1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68F303-1679-64AE-7A37-B865677B17C7}"/>
                </a:ext>
              </a:extLst>
            </p:cNvPr>
            <p:cNvSpPr/>
            <p:nvPr/>
          </p:nvSpPr>
          <p:spPr>
            <a:xfrm>
              <a:off x="418398" y="154566"/>
              <a:ext cx="840827" cy="3184634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anchorCtr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MX" sz="2800" i="1" kern="1200"/>
                <a:t>i-1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95D56C-183D-C564-973B-60CE876B0DA8}"/>
              </a:ext>
            </a:extLst>
          </p:cNvPr>
          <p:cNvGrpSpPr/>
          <p:nvPr/>
        </p:nvGrpSpPr>
        <p:grpSpPr>
          <a:xfrm>
            <a:off x="6754791" y="2009592"/>
            <a:ext cx="2502148" cy="3184634"/>
            <a:chOff x="418398" y="154566"/>
            <a:chExt cx="2502148" cy="3184634"/>
          </a:xfrm>
          <a:gradFill flip="none" rotWithShape="1">
            <a:gsLst>
              <a:gs pos="0">
                <a:schemeClr val="accent3">
                  <a:lumMod val="60000"/>
                  <a:lumOff val="40000"/>
                  <a:alpha val="29978"/>
                </a:schemeClr>
              </a:gs>
              <a:gs pos="50000">
                <a:schemeClr val="accent3">
                  <a:lumMod val="40000"/>
                  <a:lumOff val="60000"/>
                  <a:alpha val="39545"/>
                </a:schemeClr>
              </a:gs>
              <a:gs pos="100000">
                <a:schemeClr val="accent3">
                  <a:lumMod val="20000"/>
                  <a:lumOff val="80000"/>
                  <a:alpha val="50028"/>
                </a:schemeClr>
              </a:gs>
            </a:gsLst>
            <a:lin ang="5400000" scaled="1"/>
            <a:tileRect/>
          </a:gra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BAA482-E278-CF80-442E-1A7ED5D64F1E}"/>
                </a:ext>
              </a:extLst>
            </p:cNvPr>
            <p:cNvSpPr/>
            <p:nvPr/>
          </p:nvSpPr>
          <p:spPr>
            <a:xfrm>
              <a:off x="1259225" y="154566"/>
              <a:ext cx="840827" cy="3184634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 anchorCtr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MX" sz="2800" i="1" kern="1200"/>
                <a:t>i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F4B1EF-12DC-4E25-47D2-0D967E12797F}"/>
                </a:ext>
              </a:extLst>
            </p:cNvPr>
            <p:cNvSpPr/>
            <p:nvPr/>
          </p:nvSpPr>
          <p:spPr>
            <a:xfrm>
              <a:off x="2079719" y="154566"/>
              <a:ext cx="840827" cy="3184634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 anchorCtr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MX" sz="2800" i="1" kern="1200"/>
                <a:t>i+1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21EC7A-7834-8385-D70C-71F049754D58}"/>
                </a:ext>
              </a:extLst>
            </p:cNvPr>
            <p:cNvSpPr/>
            <p:nvPr/>
          </p:nvSpPr>
          <p:spPr>
            <a:xfrm>
              <a:off x="418398" y="154566"/>
              <a:ext cx="840827" cy="3184634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anchorCtr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MX" sz="2800" i="1" kern="1200"/>
                <a:t>i-1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07D330-439B-A372-0DF4-9C73058EB95A}"/>
                  </a:ext>
                </a:extLst>
              </p:cNvPr>
              <p:cNvSpPr txBox="1"/>
              <p:nvPr/>
            </p:nvSpPr>
            <p:spPr>
              <a:xfrm>
                <a:off x="3042215" y="5675967"/>
                <a:ext cx="401520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MX" sz="3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07D330-439B-A372-0DF4-9C73058EB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15" y="5675967"/>
                <a:ext cx="401520" cy="532005"/>
              </a:xfrm>
              <a:prstGeom prst="rect">
                <a:avLst/>
              </a:prstGeom>
              <a:blipFill>
                <a:blip r:embed="rId7"/>
                <a:stretch>
                  <a:fillRect l="-15152" r="-12121" b="-2790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ECEF42-6E04-B6CA-C012-1CD69A791E97}"/>
                  </a:ext>
                </a:extLst>
              </p:cNvPr>
              <p:cNvSpPr txBox="1"/>
              <p:nvPr/>
            </p:nvSpPr>
            <p:spPr>
              <a:xfrm>
                <a:off x="9027004" y="5675718"/>
                <a:ext cx="792653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MX" sz="3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ECEF42-6E04-B6CA-C012-1CD69A791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04" y="5675718"/>
                <a:ext cx="792653" cy="532005"/>
              </a:xfrm>
              <a:prstGeom prst="rect">
                <a:avLst/>
              </a:prstGeom>
              <a:blipFill>
                <a:blip r:embed="rId8"/>
                <a:stretch>
                  <a:fillRect l="-7813" r="-1563" b="-2790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B3307-6570-5450-8B9E-98CD7EEDC9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B730A-78E4-B341-746A-B3B21295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31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3" presetClass="path" presetSubtype="0" repeatCount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0.06901 -0.00023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01 -0.00023 L 0.13528 0.00162 " pathEditMode="fixed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28 0.00162 L 0.20429 -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63" presetClass="path" presetSubtype="0" repeatCount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6589 -0.00092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89 -0.00092 L 0.13528 0.00162 " pathEditMode="fixed" rAng="0" ptsTypes="AA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29 0.00162 L 0.2043 -0.0002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6D47D-5E62-1446-C77F-97A34299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3784B9-EDEB-9AF7-5758-00DDC840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Diferencias</a:t>
            </a:r>
            <a:r>
              <a:rPr lang="en-US"/>
              <a:t> </a:t>
            </a:r>
            <a:r>
              <a:rPr lang="en-US" err="1"/>
              <a:t>Finitas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43351-3755-9756-3B3C-ECE07FF0D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6" name="Picture Placeholder 28" descr="Microscope">
            <a:extLst>
              <a:ext uri="{FF2B5EF4-FFF2-40B4-BE49-F238E27FC236}">
                <a16:creationId xmlns:a16="http://schemas.microsoft.com/office/drawing/2014/main" id="{5EE24E3A-DDE7-E4BF-3BF6-ED37A9A3F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5957954" y="330477"/>
            <a:ext cx="744772" cy="7447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E0D0A5-F59D-7DCD-9264-5BA7F7B9EDB4}"/>
                  </a:ext>
                </a:extLst>
              </p:cNvPr>
              <p:cNvSpPr txBox="1"/>
              <p:nvPr/>
            </p:nvSpPr>
            <p:spPr>
              <a:xfrm>
                <a:off x="2873391" y="3429000"/>
                <a:ext cx="6169125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2ℏ</m:t>
                          </m:r>
                        </m:den>
                      </m:f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s-E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𝑟𝑒𝑣</m:t>
                              </m:r>
                            </m:sup>
                          </m:sSup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∓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𝑟𝑒𝑣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E0D0A5-F59D-7DCD-9264-5BA7F7B9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91" y="3429000"/>
                <a:ext cx="6169125" cy="702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18D35-98D8-EF82-C24D-462FE1772377}"/>
                  </a:ext>
                </a:extLst>
              </p:cNvPr>
              <p:cNvSpPr txBox="1"/>
              <p:nvPr/>
            </p:nvSpPr>
            <p:spPr>
              <a:xfrm>
                <a:off x="4022101" y="2277699"/>
                <a:ext cx="3884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18D35-98D8-EF82-C24D-462FE1772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01" y="2277699"/>
                <a:ext cx="3884204" cy="369332"/>
              </a:xfrm>
              <a:prstGeom prst="rect">
                <a:avLst/>
              </a:prstGeom>
              <a:blipFill>
                <a:blip r:embed="rId5"/>
                <a:stretch>
                  <a:fillRect l="-1256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9A9C30-70BD-3C47-345C-5CF84C2CE26B}"/>
                  </a:ext>
                </a:extLst>
              </p:cNvPr>
              <p:cNvSpPr txBox="1"/>
              <p:nvPr/>
            </p:nvSpPr>
            <p:spPr>
              <a:xfrm>
                <a:off x="4877368" y="4913084"/>
                <a:ext cx="2161169" cy="702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9A9C30-70BD-3C47-345C-5CF84C2C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368" y="4913084"/>
                <a:ext cx="2161169" cy="702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691DB7-479B-162A-8129-46767275BF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6609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37E16-6E9E-AA05-D4F2-A44C0F8EB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519826-729B-75A8-9943-39D27942D47F}"/>
              </a:ext>
            </a:extLst>
          </p:cNvPr>
          <p:cNvSpPr/>
          <p:nvPr/>
        </p:nvSpPr>
        <p:spPr>
          <a:xfrm>
            <a:off x="1" y="-1"/>
            <a:ext cx="12191997" cy="6877168"/>
          </a:xfrm>
          <a:prstGeom prst="rect">
            <a:avLst/>
          </a:prstGeom>
          <a:solidFill>
            <a:srgbClr val="043254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EF1C20-8645-E225-DB46-CEACF2C91917}"/>
              </a:ext>
            </a:extLst>
          </p:cNvPr>
          <p:cNvSpPr>
            <a:spLocks noChangeAspect="1"/>
          </p:cNvSpPr>
          <p:nvPr/>
        </p:nvSpPr>
        <p:spPr>
          <a:xfrm>
            <a:off x="3606800" y="3215305"/>
            <a:ext cx="859055" cy="859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98DC6A-019C-2498-02FF-9C39EE9DA252}"/>
              </a:ext>
            </a:extLst>
          </p:cNvPr>
          <p:cNvSpPr>
            <a:spLocks noChangeAspect="1"/>
          </p:cNvSpPr>
          <p:nvPr/>
        </p:nvSpPr>
        <p:spPr>
          <a:xfrm>
            <a:off x="5825884" y="3205680"/>
            <a:ext cx="859055" cy="859055"/>
          </a:xfrm>
          <a:prstGeom prst="ellipse">
            <a:avLst/>
          </a:prstGeom>
          <a:gradFill flip="none" rotWithShape="1">
            <a:gsLst>
              <a:gs pos="0">
                <a:srgbClr val="FF0000">
                  <a:alpha val="49932"/>
                </a:srgbClr>
              </a:gs>
              <a:gs pos="54008">
                <a:schemeClr val="accent5">
                  <a:alpha val="0"/>
                </a:schemeClr>
              </a:gs>
              <a:gs pos="35000">
                <a:srgbClr val="FF0000">
                  <a:alpha val="50000"/>
                </a:srgbClr>
              </a:gs>
              <a:gs pos="16000">
                <a:schemeClr val="accent5">
                  <a:alpha val="0"/>
                </a:schemeClr>
              </a:gs>
              <a:gs pos="74000">
                <a:srgbClr val="FF0000">
                  <a:alpha val="51000"/>
                </a:srgbClr>
              </a:gs>
              <a:gs pos="100000">
                <a:srgbClr val="FF0000">
                  <a:alpha val="49753"/>
                </a:srgbClr>
              </a:gs>
              <a:gs pos="91000">
                <a:schemeClr val="accent5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91176-AD5D-6AD2-9135-B0132BE574E2}"/>
              </a:ext>
            </a:extLst>
          </p:cNvPr>
          <p:cNvSpPr>
            <a:spLocks noChangeAspect="1"/>
          </p:cNvSpPr>
          <p:nvPr/>
        </p:nvSpPr>
        <p:spPr>
          <a:xfrm>
            <a:off x="5825884" y="3215305"/>
            <a:ext cx="859055" cy="859055"/>
          </a:xfrm>
          <a:prstGeom prst="ellipse">
            <a:avLst/>
          </a:prstGeom>
          <a:solidFill>
            <a:srgbClr val="FF0000">
              <a:alpha val="496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4DB065-FD3C-2EA3-A8F4-80A652DD29FB}"/>
              </a:ext>
            </a:extLst>
          </p:cNvPr>
          <p:cNvSpPr>
            <a:spLocks noChangeAspect="1"/>
          </p:cNvSpPr>
          <p:nvPr/>
        </p:nvSpPr>
        <p:spPr>
          <a:xfrm>
            <a:off x="3606800" y="3196053"/>
            <a:ext cx="859055" cy="859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8D338-1A5B-4DD1-1060-7B4B98CEC972}"/>
              </a:ext>
            </a:extLst>
          </p:cNvPr>
          <p:cNvSpPr/>
          <p:nvPr/>
        </p:nvSpPr>
        <p:spPr>
          <a:xfrm>
            <a:off x="5661412" y="2234663"/>
            <a:ext cx="1188001" cy="27818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C7A4B-D883-8124-48BC-642DCA023570}"/>
              </a:ext>
            </a:extLst>
          </p:cNvPr>
          <p:cNvSpPr/>
          <p:nvPr/>
        </p:nvSpPr>
        <p:spPr>
          <a:xfrm>
            <a:off x="5661410" y="2244288"/>
            <a:ext cx="1188001" cy="27818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2B99F1-7DFD-85AE-DAAC-2AE06E35F046}"/>
              </a:ext>
            </a:extLst>
          </p:cNvPr>
          <p:cNvSpPr txBox="1"/>
          <p:nvPr/>
        </p:nvSpPr>
        <p:spPr>
          <a:xfrm>
            <a:off x="1546285" y="1120203"/>
            <a:ext cx="362261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X" sz="2800">
                <a:solidFill>
                  <a:schemeClr val="bg1"/>
                </a:solidFill>
                <a:latin typeface="Rockwell"/>
              </a:rPr>
              <a:t>Tunelaje de Klein </a:t>
            </a:r>
            <a:r>
              <a:rPr lang="en-MX" sz="2000">
                <a:solidFill>
                  <a:schemeClr val="bg1"/>
                </a:solidFill>
                <a:latin typeface="Rockwell"/>
              </a:rPr>
              <a:t>(ESPERADO)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FCD8BFB8-E529-8D5D-B138-ED59EDBE49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CD297-5065-9205-FDDF-FAED075AA175}"/>
              </a:ext>
            </a:extLst>
          </p:cNvPr>
          <p:cNvSpPr txBox="1"/>
          <p:nvPr/>
        </p:nvSpPr>
        <p:spPr>
          <a:xfrm>
            <a:off x="7023102" y="1120202"/>
            <a:ext cx="36226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X" sz="2800">
                <a:solidFill>
                  <a:schemeClr val="bg1"/>
                </a:solidFill>
                <a:latin typeface="Rockwell"/>
              </a:rPr>
              <a:t>Tunelaje obtenido</a:t>
            </a:r>
            <a:endParaRPr lang="en-MX" sz="2000">
              <a:solidFill>
                <a:schemeClr val="bg1"/>
              </a:solidFill>
              <a:latin typeface="Rockwel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F87F8A8-ED0E-9C87-18F3-4D26F2AA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6677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repeatCount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0.3724 -2.22222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repeatCount="0" accel="50000" decel="5000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1.48148E-6 L 0.19037 -0.003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8" y="-18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repeatCount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1.11111E-6 L -0.18203 -0.00208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-11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repeatCount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0.18112 0.00116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9" grpId="1" animBg="1"/>
      <p:bldP spid="7" grpId="0" animBg="1"/>
      <p:bldP spid="7" grpId="1" animBg="1"/>
      <p:bldP spid="6" grpId="0" animBg="1"/>
      <p:bldP spid="6" grpId="1" animBg="1"/>
      <p:bldP spid="6" grpId="2" animBg="1"/>
      <p:bldP spid="3" grpId="0" animBg="1"/>
      <p:bldP spid="3" grpId="1" animBg="1"/>
      <p:bldP spid="8" grpId="0" animBg="1"/>
      <p:bldP spid="15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8AD08-96D3-9291-42CF-C5F1E0EC3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4D9C3-2334-F45D-BBE3-3D074B64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Diferencias</a:t>
            </a:r>
            <a:r>
              <a:rPr lang="en-US"/>
              <a:t> </a:t>
            </a:r>
            <a:r>
              <a:rPr lang="en-US" err="1"/>
              <a:t>Finitas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B7E0D-BE6C-4145-65CE-7C56725A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6" name="Picture Placeholder 28" descr="Microscope">
            <a:extLst>
              <a:ext uri="{FF2B5EF4-FFF2-40B4-BE49-F238E27FC236}">
                <a16:creationId xmlns:a16="http://schemas.microsoft.com/office/drawing/2014/main" id="{48A5CD7A-565A-C91A-2528-26BF0D9B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5957954" y="330477"/>
            <a:ext cx="744772" cy="7447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6E70AA5-3D31-D4D6-C3B8-3CE53E9AA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4725"/>
            <a:ext cx="12192000" cy="236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E4F75-395B-6F52-08B9-2A05070E4E5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COMCAPLA, Veracruz, 2024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24199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5F9D-2ABF-8C39-1EBA-C447FF2CA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79EEE-E0BF-2BE0-5842-DC355AF2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238500"/>
            <a:ext cx="8156621" cy="1506755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Rockwell" panose="02060603020205020403" pitchFamily="18" charset="0"/>
              </a:rPr>
              <a:t>Variación</a:t>
            </a:r>
            <a:r>
              <a:rPr lang="en-US">
                <a:latin typeface="Rockwell" panose="02060603020205020403" pitchFamily="18" charset="0"/>
              </a:rPr>
              <a:t> del </a:t>
            </a:r>
            <a:r>
              <a:rPr lang="en-US" err="1">
                <a:latin typeface="Rockwell" panose="02060603020205020403" pitchFamily="18" charset="0"/>
              </a:rPr>
              <a:t>Coeficiente</a:t>
            </a:r>
            <a:r>
              <a:rPr lang="en-US">
                <a:latin typeface="Rockwell" panose="02060603020205020403" pitchFamily="18" charset="0"/>
              </a:rPr>
              <a:t> de </a:t>
            </a:r>
            <a:r>
              <a:rPr lang="en-US" err="1">
                <a:latin typeface="Rockwell" panose="02060603020205020403" pitchFamily="18" charset="0"/>
              </a:rPr>
              <a:t>Transmisión</a:t>
            </a:r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BCD68-B60E-7662-79E6-DB584D6E2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err="1">
                <a:latin typeface="Rockwell" panose="02060603020205020403" pitchFamily="18" charset="0"/>
              </a:rPr>
              <a:t>Contradicción</a:t>
            </a:r>
            <a:r>
              <a:rPr lang="en-US" sz="1800">
                <a:latin typeface="Rockwell" panose="02060603020205020403" pitchFamily="18" charset="0"/>
              </a:rPr>
              <a:t> </a:t>
            </a:r>
            <a:r>
              <a:rPr lang="en-US" sz="1800" err="1">
                <a:latin typeface="Rockwell" panose="02060603020205020403" pitchFamily="18" charset="0"/>
              </a:rPr>
              <a:t>en</a:t>
            </a:r>
            <a:r>
              <a:rPr lang="en-US" sz="1800">
                <a:latin typeface="Rockwell" panose="02060603020205020403" pitchFamily="18" charset="0"/>
              </a:rPr>
              <a:t> </a:t>
            </a:r>
            <a:r>
              <a:rPr lang="en-US" sz="1800" err="1">
                <a:latin typeface="Rockwell" panose="02060603020205020403" pitchFamily="18" charset="0"/>
              </a:rPr>
              <a:t>el</a:t>
            </a:r>
            <a:r>
              <a:rPr lang="en-US" sz="1800">
                <a:latin typeface="Rockwell" panose="02060603020205020403" pitchFamily="18" charset="0"/>
              </a:rPr>
              <a:t> </a:t>
            </a:r>
            <a:r>
              <a:rPr lang="en-US" sz="1800" err="1">
                <a:latin typeface="Rockwell" panose="02060603020205020403" pitchFamily="18" charset="0"/>
              </a:rPr>
              <a:t>tunelaje</a:t>
            </a:r>
            <a:r>
              <a:rPr lang="en-US" sz="1800">
                <a:latin typeface="Rockwell" panose="02060603020205020403" pitchFamily="18" charset="0"/>
              </a:rPr>
              <a:t> de Klein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D323EA-5CAD-99BE-2D1B-BC139FA185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2F60A-ED2D-69B5-E137-7F111B365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2824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69F18-A748-87F7-A054-912BAB24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190EA6-7A95-3F0A-C6F7-72B2B9E00B9A}"/>
              </a:ext>
            </a:extLst>
          </p:cNvPr>
          <p:cNvSpPr/>
          <p:nvPr/>
        </p:nvSpPr>
        <p:spPr>
          <a:xfrm>
            <a:off x="1" y="-1"/>
            <a:ext cx="12191997" cy="6877168"/>
          </a:xfrm>
          <a:prstGeom prst="rect">
            <a:avLst/>
          </a:prstGeom>
          <a:solidFill>
            <a:srgbClr val="043254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6BF0DC-2F58-2B36-5BF8-5B20103B0F9A}"/>
              </a:ext>
            </a:extLst>
          </p:cNvPr>
          <p:cNvSpPr>
            <a:spLocks noChangeAspect="1"/>
          </p:cNvSpPr>
          <p:nvPr/>
        </p:nvSpPr>
        <p:spPr>
          <a:xfrm>
            <a:off x="3606800" y="3215305"/>
            <a:ext cx="859055" cy="859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D14277-9896-D186-26A3-156E0E07DF9D}"/>
              </a:ext>
            </a:extLst>
          </p:cNvPr>
          <p:cNvSpPr>
            <a:spLocks noChangeAspect="1"/>
          </p:cNvSpPr>
          <p:nvPr/>
        </p:nvSpPr>
        <p:spPr>
          <a:xfrm>
            <a:off x="5825884" y="3205680"/>
            <a:ext cx="859055" cy="859055"/>
          </a:xfrm>
          <a:prstGeom prst="ellipse">
            <a:avLst/>
          </a:prstGeom>
          <a:gradFill flip="none" rotWithShape="1">
            <a:gsLst>
              <a:gs pos="0">
                <a:srgbClr val="FF0000">
                  <a:alpha val="49932"/>
                </a:srgbClr>
              </a:gs>
              <a:gs pos="54008">
                <a:schemeClr val="accent5">
                  <a:alpha val="0"/>
                </a:schemeClr>
              </a:gs>
              <a:gs pos="35000">
                <a:srgbClr val="FF0000">
                  <a:alpha val="50000"/>
                </a:srgbClr>
              </a:gs>
              <a:gs pos="16000">
                <a:schemeClr val="accent5">
                  <a:alpha val="0"/>
                </a:schemeClr>
              </a:gs>
              <a:gs pos="74000">
                <a:srgbClr val="FF0000">
                  <a:alpha val="51000"/>
                </a:srgbClr>
              </a:gs>
              <a:gs pos="100000">
                <a:srgbClr val="FF0000">
                  <a:alpha val="49753"/>
                </a:srgbClr>
              </a:gs>
              <a:gs pos="91000">
                <a:schemeClr val="accent5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B0A78-4B8B-60A6-D702-A8C53A91D9D4}"/>
              </a:ext>
            </a:extLst>
          </p:cNvPr>
          <p:cNvSpPr>
            <a:spLocks noChangeAspect="1"/>
          </p:cNvSpPr>
          <p:nvPr/>
        </p:nvSpPr>
        <p:spPr>
          <a:xfrm>
            <a:off x="5825884" y="3215305"/>
            <a:ext cx="859055" cy="859055"/>
          </a:xfrm>
          <a:prstGeom prst="ellipse">
            <a:avLst/>
          </a:prstGeom>
          <a:solidFill>
            <a:srgbClr val="FF0000">
              <a:alpha val="4969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DC1C3A-7C8B-136D-080F-0A69C4274013}"/>
              </a:ext>
            </a:extLst>
          </p:cNvPr>
          <p:cNvSpPr>
            <a:spLocks noChangeAspect="1"/>
          </p:cNvSpPr>
          <p:nvPr/>
        </p:nvSpPr>
        <p:spPr>
          <a:xfrm>
            <a:off x="3606800" y="3196053"/>
            <a:ext cx="859055" cy="859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E1F9CD-4C7E-BDBC-1313-70C18747C2A4}"/>
              </a:ext>
            </a:extLst>
          </p:cNvPr>
          <p:cNvSpPr/>
          <p:nvPr/>
        </p:nvSpPr>
        <p:spPr>
          <a:xfrm>
            <a:off x="5661412" y="2234663"/>
            <a:ext cx="1188001" cy="27818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6BB2F-7947-7453-299E-37DE4799B492}"/>
              </a:ext>
            </a:extLst>
          </p:cNvPr>
          <p:cNvSpPr/>
          <p:nvPr/>
        </p:nvSpPr>
        <p:spPr>
          <a:xfrm>
            <a:off x="5661410" y="2244288"/>
            <a:ext cx="1188001" cy="27818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12BB0-44D0-995A-22DD-44F4708CF114}"/>
              </a:ext>
            </a:extLst>
          </p:cNvPr>
          <p:cNvSpPr txBox="1"/>
          <p:nvPr/>
        </p:nvSpPr>
        <p:spPr>
          <a:xfrm>
            <a:off x="1546285" y="1120203"/>
            <a:ext cx="362261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X" sz="2800">
                <a:solidFill>
                  <a:schemeClr val="bg1"/>
                </a:solidFill>
                <a:latin typeface="Rockwell"/>
              </a:rPr>
              <a:t>Tunelaje de Klein </a:t>
            </a:r>
            <a:r>
              <a:rPr lang="en-MX" sz="2000">
                <a:solidFill>
                  <a:schemeClr val="bg1"/>
                </a:solidFill>
                <a:latin typeface="Rockwell"/>
              </a:rPr>
              <a:t>(ESPERADO)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1297AC66-87A0-8397-FA43-F16D40F8D4E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B40D7-20D3-449D-C01D-6A5D285B08B4}"/>
              </a:ext>
            </a:extLst>
          </p:cNvPr>
          <p:cNvSpPr txBox="1"/>
          <p:nvPr/>
        </p:nvSpPr>
        <p:spPr>
          <a:xfrm>
            <a:off x="7023102" y="1120202"/>
            <a:ext cx="36226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MX" sz="2800">
                <a:solidFill>
                  <a:schemeClr val="bg1"/>
                </a:solidFill>
                <a:latin typeface="Rockwell"/>
              </a:rPr>
              <a:t>Tunelaje obtenido</a:t>
            </a:r>
            <a:endParaRPr lang="en-MX" sz="2000">
              <a:solidFill>
                <a:schemeClr val="bg1"/>
              </a:solidFill>
              <a:latin typeface="Rockwel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6A71479-6A68-F824-3FC1-DEF0A643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0228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B2CB6-8B7F-92B5-353E-192F7247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49244-3154-73BF-C68D-E0FB468E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Índice</a:t>
            </a:r>
            <a:endParaRPr lang="en-US">
              <a:latin typeface="Rockwell" panose="02060603020205020403" pitchFamily="18" charset="0"/>
            </a:endParaRPr>
          </a:p>
        </p:txBody>
      </p:sp>
      <p:pic>
        <p:nvPicPr>
          <p:cNvPr id="25" name="Picture Placeholder 24" descr="Bar chart">
            <a:extLst>
              <a:ext uri="{FF2B5EF4-FFF2-40B4-BE49-F238E27FC236}">
                <a16:creationId xmlns:a16="http://schemas.microsoft.com/office/drawing/2014/main" id="{5CDA3B08-0B65-CC16-52A4-A095FED90C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7710263" y="2096715"/>
            <a:ext cx="1259505" cy="125950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7C1FE1-2A5E-FC94-7732-DC853609CE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latin typeface="Rockwell" panose="02060603020205020403" pitchFamily="18" charset="0"/>
              </a:rPr>
              <a:t>Estado del Arte</a:t>
            </a:r>
          </a:p>
        </p:txBody>
      </p:sp>
      <p:pic>
        <p:nvPicPr>
          <p:cNvPr id="27" name="Picture Placeholder 26" descr="Clock">
            <a:extLst>
              <a:ext uri="{FF2B5EF4-FFF2-40B4-BE49-F238E27FC236}">
                <a16:creationId xmlns:a16="http://schemas.microsoft.com/office/drawing/2014/main" id="{A881F498-A08A-2437-9014-7FA3799BD5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66246" y="2096715"/>
            <a:ext cx="1259505" cy="1259505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195A855-ACB7-8FEC-2EB9-61686DCB2E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Modelo</a:t>
            </a:r>
            <a:r>
              <a:rPr lang="en-US">
                <a:latin typeface="Rockwell" panose="02060603020205020403" pitchFamily="18" charset="0"/>
              </a:rPr>
              <a:t> </a:t>
            </a:r>
            <a:r>
              <a:rPr lang="en-US" err="1">
                <a:latin typeface="Rockwell" panose="02060603020205020403" pitchFamily="18" charset="0"/>
              </a:rPr>
              <a:t>físico</a:t>
            </a:r>
            <a:r>
              <a:rPr lang="en-US">
                <a:latin typeface="Rockwell" panose="02060603020205020403" pitchFamily="18" charset="0"/>
              </a:rPr>
              <a:t> y </a:t>
            </a:r>
            <a:r>
              <a:rPr lang="en-US" err="1">
                <a:latin typeface="Rockwell" panose="02060603020205020403" pitchFamily="18" charset="0"/>
              </a:rPr>
              <a:t>matemático</a:t>
            </a:r>
            <a:endParaRPr lang="en-US">
              <a:latin typeface="Rockwell" panose="02060603020205020403" pitchFamily="18" charset="0"/>
            </a:endParaRPr>
          </a:p>
        </p:txBody>
      </p:sp>
      <p:pic>
        <p:nvPicPr>
          <p:cNvPr id="29" name="Picture Placeholder 28" descr="Microscope">
            <a:extLst>
              <a:ext uri="{FF2B5EF4-FFF2-40B4-BE49-F238E27FC236}">
                <a16:creationId xmlns:a16="http://schemas.microsoft.com/office/drawing/2014/main" id="{EF53F8AC-C6B8-110E-8C8D-902BC8AB1B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3" b="63"/>
          <a:stretch>
            <a:fillRect/>
          </a:stretch>
        </p:blipFill>
        <p:spPr>
          <a:xfrm>
            <a:off x="3222229" y="2096715"/>
            <a:ext cx="1259505" cy="1259505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5FE3F9-0DE3-CBB2-576C-7D4B6EC205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Cómputo</a:t>
            </a:r>
            <a:r>
              <a:rPr lang="en-US">
                <a:latin typeface="Rockwell" panose="02060603020205020403" pitchFamily="18" charset="0"/>
              </a:rPr>
              <a:t> de Alto </a:t>
            </a:r>
            <a:r>
              <a:rPr lang="en-US" err="1">
                <a:latin typeface="Rockwell" panose="02060603020205020403" pitchFamily="18" charset="0"/>
              </a:rPr>
              <a:t>Rendimiento</a:t>
            </a:r>
            <a:endParaRPr lang="en-US">
              <a:latin typeface="Rockwell" panose="02060603020205020403" pitchFamily="18" charset="0"/>
            </a:endParaRPr>
          </a:p>
        </p:txBody>
      </p:sp>
      <p:pic>
        <p:nvPicPr>
          <p:cNvPr id="31" name="Picture Placeholder 30" descr="Magnifying glass">
            <a:extLst>
              <a:ext uri="{FF2B5EF4-FFF2-40B4-BE49-F238E27FC236}">
                <a16:creationId xmlns:a16="http://schemas.microsoft.com/office/drawing/2014/main" id="{96798F59-32F8-379B-3485-7EF95B169C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78211" y="2096715"/>
            <a:ext cx="1259505" cy="1259505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D69A5E-D24E-7145-3ED0-5D0EC4D32D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Resultados</a:t>
            </a:r>
            <a:endParaRPr lang="en-US">
              <a:latin typeface="Rockwell" panose="02060603020205020403" pitchFamily="18" charset="0"/>
            </a:endParaRPr>
          </a:p>
        </p:txBody>
      </p:sp>
      <p:pic>
        <p:nvPicPr>
          <p:cNvPr id="33" name="Picture Placeholder 32" descr="Head with Gears">
            <a:extLst>
              <a:ext uri="{FF2B5EF4-FFF2-40B4-BE49-F238E27FC236}">
                <a16:creationId xmlns:a16="http://schemas.microsoft.com/office/drawing/2014/main" id="{520CC235-B4FF-8DEF-B866-4D086390F19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09BBA8D-5C04-4337-A63B-36B4B658280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Análisis</a:t>
            </a:r>
            <a:r>
              <a:rPr lang="en-US">
                <a:latin typeface="Rockwell" panose="02060603020205020403" pitchFamily="18" charset="0"/>
              </a:rPr>
              <a:t> y </a:t>
            </a:r>
            <a:r>
              <a:rPr lang="en-US" err="1">
                <a:latin typeface="Rockwell" panose="02060603020205020403" pitchFamily="18" charset="0"/>
              </a:rPr>
              <a:t>Conclusiones</a:t>
            </a:r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7070A1D-4C4C-B6C3-5E77-5EDF73F631E3}"/>
              </a:ext>
            </a:extLst>
          </p:cNvPr>
          <p:cNvSpPr/>
          <p:nvPr/>
        </p:nvSpPr>
        <p:spPr>
          <a:xfrm>
            <a:off x="2414821" y="2566878"/>
            <a:ext cx="549091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A45A81-2649-C13B-FCEE-EE41073D8CDD}"/>
              </a:ext>
            </a:extLst>
          </p:cNvPr>
          <p:cNvSpPr/>
          <p:nvPr/>
        </p:nvSpPr>
        <p:spPr>
          <a:xfrm>
            <a:off x="4737738" y="2566878"/>
            <a:ext cx="549091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0904D4E-659D-2865-2260-9E6592B88BAE}"/>
              </a:ext>
            </a:extLst>
          </p:cNvPr>
          <p:cNvSpPr/>
          <p:nvPr/>
        </p:nvSpPr>
        <p:spPr>
          <a:xfrm>
            <a:off x="6984070" y="2566878"/>
            <a:ext cx="549091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857735B-A9FE-4A29-790B-353907F5B6C1}"/>
              </a:ext>
            </a:extLst>
          </p:cNvPr>
          <p:cNvSpPr/>
          <p:nvPr/>
        </p:nvSpPr>
        <p:spPr>
          <a:xfrm>
            <a:off x="9230402" y="2566878"/>
            <a:ext cx="549091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692B6-183B-B964-C92E-71AD29C880D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A7439F-DECF-AC4D-8379-E82C6003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7847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A7AFA-7AAF-2372-DFAD-4EB193031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3524F2-5C01-A19D-D921-DF31DF10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8484425" cy="859055"/>
          </a:xfrm>
        </p:spPr>
        <p:txBody>
          <a:bodyPr>
            <a:normAutofit/>
          </a:bodyPr>
          <a:lstStyle/>
          <a:p>
            <a:r>
              <a:rPr lang="en-US">
                <a:latin typeface="Rockwell" panose="02060603020205020403" pitchFamily="18" charset="0"/>
              </a:rPr>
              <a:t>Estado del Arte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2E153-BBDA-56AC-C7DA-762E47E35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----------</a:t>
            </a:r>
          </a:p>
        </p:txBody>
      </p:sp>
      <p:pic>
        <p:nvPicPr>
          <p:cNvPr id="9" name="Picture Placeholder 30" descr="Magnifying glass">
            <a:extLst>
              <a:ext uri="{FF2B5EF4-FFF2-40B4-BE49-F238E27FC236}">
                <a16:creationId xmlns:a16="http://schemas.microsoft.com/office/drawing/2014/main" id="{22D251C4-BF39-4C7A-0687-AF678BD5A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81066" y="2087375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A9E8D-9AAE-E5D9-E37B-5134E63CF0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11B66-A765-DB92-7C75-60D260F5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0109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2B56-8845-2283-0E36-4FBADADCA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2801B8-D4B9-B01F-416C-1E54AE75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745" y="566887"/>
            <a:ext cx="6939233" cy="521154"/>
          </a:xfrm>
        </p:spPr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Grafeno</a:t>
            </a:r>
            <a:r>
              <a:rPr lang="en-US">
                <a:latin typeface="Rockwell" panose="02060603020205020403" pitchFamily="18" charset="0"/>
              </a:rPr>
              <a:t> y </a:t>
            </a:r>
            <a:r>
              <a:rPr lang="en-US" err="1">
                <a:latin typeface="Rockwell" panose="02060603020205020403" pitchFamily="18" charset="0"/>
              </a:rPr>
              <a:t>Estudios</a:t>
            </a:r>
            <a:r>
              <a:rPr lang="en-US">
                <a:latin typeface="Rockwell" panose="02060603020205020403" pitchFamily="18" charset="0"/>
              </a:rPr>
              <a:t> </a:t>
            </a:r>
            <a:r>
              <a:rPr lang="en-US" err="1">
                <a:latin typeface="Rockwell" panose="02060603020205020403" pitchFamily="18" charset="0"/>
              </a:rPr>
              <a:t>Relevantes</a:t>
            </a:r>
            <a:endParaRPr lang="en-US">
              <a:latin typeface="Rockwell" panose="02060603020205020403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1705B-7D60-FEA2-2D60-1A2D53896071}"/>
              </a:ext>
            </a:extLst>
          </p:cNvPr>
          <p:cNvGrpSpPr/>
          <p:nvPr/>
        </p:nvGrpSpPr>
        <p:grpSpPr>
          <a:xfrm>
            <a:off x="3383683" y="3633158"/>
            <a:ext cx="4839877" cy="2650263"/>
            <a:chOff x="7352123" y="2007784"/>
            <a:chExt cx="4839877" cy="2650263"/>
          </a:xfrm>
        </p:grpSpPr>
        <p:pic>
          <p:nvPicPr>
            <p:cNvPr id="3078" name="Picture 6" descr="Simulation of Zitterbewegung by modelling the Dirac equation in  metamaterials - IOPscience">
              <a:extLst>
                <a:ext uri="{FF2B5EF4-FFF2-40B4-BE49-F238E27FC236}">
                  <a16:creationId xmlns:a16="http://schemas.microsoft.com/office/drawing/2014/main" id="{C7FF8F08-AA58-AEB6-84E5-0F9FBC3F9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5" y="2007784"/>
              <a:ext cx="4718045" cy="235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AD59AC-CCFF-2BFC-B852-1CFD1ED49149}"/>
                </a:ext>
              </a:extLst>
            </p:cNvPr>
            <p:cNvSpPr txBox="1"/>
            <p:nvPr/>
          </p:nvSpPr>
          <p:spPr>
            <a:xfrm>
              <a:off x="7352123" y="4381048"/>
              <a:ext cx="37237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Sven Ahrens </a:t>
              </a:r>
              <a:r>
                <a:rPr lang="en-US" sz="1200" b="0" i="1">
                  <a:solidFill>
                    <a:schemeClr val="bg1"/>
                  </a:solidFill>
                  <a:effectLst/>
                  <a:latin typeface="Aptos Light"/>
                </a:rPr>
                <a:t>et al</a:t>
              </a:r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 </a:t>
              </a:r>
              <a:r>
                <a:rPr lang="en-US" sz="1200">
                  <a:solidFill>
                    <a:schemeClr val="bg1"/>
                  </a:solidFill>
                  <a:latin typeface="Aptos Light"/>
                </a:rPr>
                <a:t>2015 </a:t>
              </a:r>
              <a:r>
                <a:rPr lang="en-US" sz="1200" i="1">
                  <a:solidFill>
                    <a:schemeClr val="bg1"/>
                  </a:solidFill>
                  <a:latin typeface="Aptos Light"/>
                </a:rPr>
                <a:t>New</a:t>
              </a:r>
              <a:r>
                <a:rPr lang="en-US" sz="1200" b="0" i="1">
                  <a:solidFill>
                    <a:schemeClr val="bg1"/>
                  </a:solidFill>
                  <a:effectLst/>
                  <a:latin typeface="Aptos Light"/>
                </a:rPr>
                <a:t> J. Phys.</a:t>
              </a:r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 </a:t>
              </a:r>
              <a:r>
                <a:rPr lang="en-US" sz="1200" b="1" i="0">
                  <a:solidFill>
                    <a:schemeClr val="bg1"/>
                  </a:solidFill>
                  <a:effectLst/>
                  <a:latin typeface="Aptos Light"/>
                </a:rPr>
                <a:t>17</a:t>
              </a:r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 113021</a:t>
              </a:r>
              <a:endParaRPr lang="es-MX" sz="1200">
                <a:solidFill>
                  <a:schemeClr val="bg1"/>
                </a:solidFill>
                <a:latin typeface="Aptos 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CAE3A35-57AB-1ECC-843F-D384211710B9}"/>
              </a:ext>
            </a:extLst>
          </p:cNvPr>
          <p:cNvGrpSpPr/>
          <p:nvPr/>
        </p:nvGrpSpPr>
        <p:grpSpPr>
          <a:xfrm>
            <a:off x="857502" y="1210789"/>
            <a:ext cx="2527024" cy="4439396"/>
            <a:chOff x="196144" y="1531883"/>
            <a:chExt cx="2527024" cy="44393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F77438-1195-C1FB-F28E-7EA5FB09BFF0}"/>
                </a:ext>
              </a:extLst>
            </p:cNvPr>
            <p:cNvSpPr txBox="1"/>
            <p:nvPr/>
          </p:nvSpPr>
          <p:spPr>
            <a:xfrm>
              <a:off x="196144" y="5232615"/>
              <a:ext cx="2038194" cy="73866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s-MX" sz="1200">
                  <a:solidFill>
                    <a:schemeClr val="bg1"/>
                  </a:solidFill>
                  <a:latin typeface="Aptos Light"/>
                </a:rPr>
                <a:t>F. H. M. Faisal 2022</a:t>
              </a:r>
              <a:br>
                <a:rPr lang="es-MX" sz="1200">
                  <a:latin typeface="Aptos Light"/>
                </a:rPr>
              </a:br>
              <a:r>
                <a:rPr lang="es-MX" sz="1200" i="1">
                  <a:solidFill>
                    <a:schemeClr val="bg1"/>
                  </a:solidFill>
                  <a:latin typeface="Aptos Light"/>
                </a:rPr>
                <a:t>Front. </a:t>
              </a:r>
              <a:r>
                <a:rPr lang="es-MX" sz="1200" i="1" err="1">
                  <a:solidFill>
                    <a:schemeClr val="bg1"/>
                  </a:solidFill>
                  <a:latin typeface="Aptos Light"/>
                </a:rPr>
                <a:t>Chem</a:t>
              </a:r>
              <a:r>
                <a:rPr lang="es-MX" sz="1200" i="1">
                  <a:solidFill>
                    <a:schemeClr val="bg1"/>
                  </a:solidFill>
                  <a:latin typeface="Aptos Light"/>
                </a:rPr>
                <a:t>. </a:t>
              </a:r>
              <a:r>
                <a:rPr lang="es-MX" sz="1200" b="1">
                  <a:solidFill>
                    <a:schemeClr val="bg1"/>
                  </a:solidFill>
                  <a:latin typeface="Aptos Light"/>
                </a:rPr>
                <a:t>10</a:t>
              </a:r>
              <a:r>
                <a:rPr lang="es-MX" sz="1200">
                  <a:solidFill>
                    <a:schemeClr val="bg1"/>
                  </a:solidFill>
                  <a:latin typeface="Aptos Light"/>
                </a:rPr>
                <a:t> 3389</a:t>
              </a:r>
            </a:p>
            <a:p>
              <a:endParaRPr lang="es-MX">
                <a:solidFill>
                  <a:schemeClr val="bg1"/>
                </a:solidFill>
                <a:latin typeface="Rockwell" panose="02060603020205020403" pitchFamily="18" charset="0"/>
              </a:endParaRPr>
            </a:p>
          </p:txBody>
        </p:sp>
        <p:pic>
          <p:nvPicPr>
            <p:cNvPr id="3082" name="Picture 10" descr="Lattice structure of a graphene monolayer. The upper part shows a 2D hexagonal carbon lattice with two (red, black) interpenetrating triangular Bravais sub-lattices. The unit cell (rhombus) has two atoms per cell (red, black). The nearest neighbour distances from one atom (red) are (d 1, d 2, d 3); a CC is carbon-carbon bond length, a = 3 a C C = lattice constant = 0.246 nm = 4.649 [a.u.]. Note the “armchair” structure along the horizontal axis and the “zik-zak” structure along the vertical axis. The lower part of the figure shows the first Brillouin zone with symmetry points (Γ, M) and the Dirac points (K −, K +).">
              <a:extLst>
                <a:ext uri="{FF2B5EF4-FFF2-40B4-BE49-F238E27FC236}">
                  <a16:creationId xmlns:a16="http://schemas.microsoft.com/office/drawing/2014/main" id="{103C4AE4-6A77-78F5-233F-3E6F1A5FF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93" y="1531883"/>
              <a:ext cx="2431175" cy="3700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Placeholder 30" descr="Magnifying glass">
            <a:extLst>
              <a:ext uri="{FF2B5EF4-FFF2-40B4-BE49-F238E27FC236}">
                <a16:creationId xmlns:a16="http://schemas.microsoft.com/office/drawing/2014/main" id="{C11A4930-D8BE-4560-7515-5F38A6124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58957" y="567978"/>
            <a:ext cx="517802" cy="51780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49A2151-BEC1-20ED-4EE3-9C8FAAEBEFBC}"/>
              </a:ext>
            </a:extLst>
          </p:cNvPr>
          <p:cNvGrpSpPr/>
          <p:nvPr/>
        </p:nvGrpSpPr>
        <p:grpSpPr>
          <a:xfrm>
            <a:off x="5622985" y="1186098"/>
            <a:ext cx="6097917" cy="2445834"/>
            <a:chOff x="8164356" y="3349028"/>
            <a:chExt cx="6097917" cy="25932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CF29C3-C735-B768-CC82-0BE476920CAF}"/>
                </a:ext>
              </a:extLst>
            </p:cNvPr>
            <p:cNvSpPr txBox="1"/>
            <p:nvPr/>
          </p:nvSpPr>
          <p:spPr>
            <a:xfrm>
              <a:off x="11009156" y="5452751"/>
              <a:ext cx="3253117" cy="48948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Z. Jiang </a:t>
              </a:r>
              <a:r>
                <a:rPr lang="en-US" sz="1200" b="0" i="1">
                  <a:solidFill>
                    <a:schemeClr val="bg1"/>
                  </a:solidFill>
                  <a:effectLst/>
                  <a:latin typeface="Aptos Light"/>
                </a:rPr>
                <a:t>et al </a:t>
              </a:r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2007</a:t>
              </a:r>
              <a:br>
                <a:rPr lang="en-US" sz="1200" b="0" i="0">
                  <a:effectLst/>
                  <a:latin typeface="Aptos Light"/>
                </a:rPr>
              </a:br>
              <a:r>
                <a:rPr lang="en-US" sz="1200" b="0" i="1">
                  <a:solidFill>
                    <a:schemeClr val="bg1"/>
                  </a:solidFill>
                  <a:effectLst/>
                  <a:latin typeface="Aptos Light"/>
                </a:rPr>
                <a:t>Solid State Commun. </a:t>
              </a:r>
              <a:r>
                <a:rPr lang="en-US" sz="1200" b="1" i="0">
                  <a:solidFill>
                    <a:schemeClr val="bg1"/>
                  </a:solidFill>
                  <a:effectLst/>
                  <a:latin typeface="Aptos Light"/>
                </a:rPr>
                <a:t>143</a:t>
              </a:r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 1-2</a:t>
              </a:r>
              <a:endParaRPr lang="es-MX" sz="1200">
                <a:solidFill>
                  <a:schemeClr val="bg1"/>
                </a:solidFill>
                <a:latin typeface="Aptos Light"/>
              </a:endParaRPr>
            </a:p>
          </p:txBody>
        </p:sp>
        <p:pic>
          <p:nvPicPr>
            <p:cNvPr id="1026" name="Picture 2" descr="Quantum Hall effect in graphene - ScienceDirect">
              <a:extLst>
                <a:ext uri="{FF2B5EF4-FFF2-40B4-BE49-F238E27FC236}">
                  <a16:creationId xmlns:a16="http://schemas.microsoft.com/office/drawing/2014/main" id="{61B4EAB9-0993-9471-EBA8-69F23A447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4356" y="3349028"/>
              <a:ext cx="2846717" cy="2493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7B5AAD0-9984-C683-FCC9-CF049B267425}"/>
              </a:ext>
            </a:extLst>
          </p:cNvPr>
          <p:cNvGrpSpPr/>
          <p:nvPr/>
        </p:nvGrpSpPr>
        <p:grpSpPr>
          <a:xfrm>
            <a:off x="3402329" y="1212049"/>
            <a:ext cx="2126439" cy="2366316"/>
            <a:chOff x="3374254" y="1470875"/>
            <a:chExt cx="2126439" cy="2366316"/>
          </a:xfrm>
        </p:grpSpPr>
        <p:pic>
          <p:nvPicPr>
            <p:cNvPr id="2050" name="Picture 2" descr="Spin-orbit Coupling: The Dance">
              <a:extLst>
                <a:ext uri="{FF2B5EF4-FFF2-40B4-BE49-F238E27FC236}">
                  <a16:creationId xmlns:a16="http://schemas.microsoft.com/office/drawing/2014/main" id="{20852FFE-9C69-9CE5-677D-6F39B8084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3845" y="1470875"/>
              <a:ext cx="2036848" cy="1893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CEACEC-AA99-5547-66F0-16DFEDEAD754}"/>
                </a:ext>
              </a:extLst>
            </p:cNvPr>
            <p:cNvSpPr txBox="1"/>
            <p:nvPr/>
          </p:nvSpPr>
          <p:spPr>
            <a:xfrm>
              <a:off x="3374254" y="3375526"/>
              <a:ext cx="206182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s-MX" sz="1200" err="1">
                  <a:solidFill>
                    <a:schemeClr val="bg1"/>
                  </a:solidFill>
                  <a:latin typeface="Aptos Light"/>
                </a:rPr>
                <a:t>Roshna</a:t>
              </a:r>
              <a:r>
                <a:rPr lang="es-MX" sz="1200">
                  <a:solidFill>
                    <a:schemeClr val="bg1"/>
                  </a:solidFill>
                  <a:latin typeface="Aptos Light"/>
                </a:rPr>
                <a:t> S. H. 2024</a:t>
              </a:r>
              <a:endParaRPr lang="en-US">
                <a:solidFill>
                  <a:schemeClr val="bg1"/>
                </a:solidFill>
                <a:latin typeface="Aptos Light"/>
              </a:endParaRPr>
            </a:p>
            <a:p>
              <a:r>
                <a:rPr lang="es-MX" sz="1200" i="1" err="1">
                  <a:solidFill>
                    <a:schemeClr val="bg1"/>
                  </a:solidFill>
                  <a:latin typeface="Aptos Light"/>
                </a:rPr>
                <a:t>Phys</a:t>
              </a:r>
              <a:r>
                <a:rPr lang="es-MX" sz="1200" i="1">
                  <a:solidFill>
                    <a:schemeClr val="bg1"/>
                  </a:solidFill>
                  <a:latin typeface="Aptos Light"/>
                </a:rPr>
                <a:t>. </a:t>
              </a:r>
              <a:r>
                <a:rPr lang="es-MX" sz="1200" i="1" err="1">
                  <a:solidFill>
                    <a:schemeClr val="bg1"/>
                  </a:solidFill>
                  <a:latin typeface="Aptos Light"/>
                </a:rPr>
                <a:t>Conc</a:t>
              </a:r>
              <a:r>
                <a:rPr lang="es-MX" sz="1200" i="1">
                  <a:solidFill>
                    <a:schemeClr val="bg1"/>
                  </a:solidFill>
                  <a:latin typeface="Aptos Light"/>
                </a:rPr>
                <a:t>. </a:t>
              </a:r>
              <a:r>
                <a:rPr lang="es-MX" sz="1200" b="1">
                  <a:solidFill>
                    <a:schemeClr val="bg1"/>
                  </a:solidFill>
                  <a:latin typeface="Aptos Light"/>
                </a:rPr>
                <a:t>03</a:t>
              </a:r>
              <a:r>
                <a:rPr lang="es-MX" sz="1200">
                  <a:solidFill>
                    <a:schemeClr val="bg1"/>
                  </a:solidFill>
                  <a:latin typeface="Aptos Light"/>
                </a:rPr>
                <a:t> 14</a:t>
              </a:r>
              <a:endParaRPr lang="es-MX">
                <a:solidFill>
                  <a:schemeClr val="bg1"/>
                </a:solidFill>
                <a:latin typeface="Aptos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F0C71D-0171-BAD5-147F-91488F8E2842}"/>
              </a:ext>
            </a:extLst>
          </p:cNvPr>
          <p:cNvGrpSpPr/>
          <p:nvPr/>
        </p:nvGrpSpPr>
        <p:grpSpPr>
          <a:xfrm>
            <a:off x="8245251" y="3630904"/>
            <a:ext cx="2846716" cy="2842223"/>
            <a:chOff x="5087025" y="3650073"/>
            <a:chExt cx="2846716" cy="2842223"/>
          </a:xfrm>
        </p:grpSpPr>
        <p:pic>
          <p:nvPicPr>
            <p:cNvPr id="8" name="Picture 7" descr="A graph of a function&#10;&#10;Description automatically generated">
              <a:extLst>
                <a:ext uri="{FF2B5EF4-FFF2-40B4-BE49-F238E27FC236}">
                  <a16:creationId xmlns:a16="http://schemas.microsoft.com/office/drawing/2014/main" id="{B0A64202-5C1E-4ECA-89A2-ADCF4DE0C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4127" y="3650073"/>
              <a:ext cx="2444150" cy="237790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B054E7-3CAC-0C9A-1AED-9A6202BE81FE}"/>
                </a:ext>
              </a:extLst>
            </p:cNvPr>
            <p:cNvSpPr txBox="1"/>
            <p:nvPr/>
          </p:nvSpPr>
          <p:spPr>
            <a:xfrm>
              <a:off x="5087025" y="6030631"/>
              <a:ext cx="284671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E. Serna </a:t>
              </a:r>
              <a:r>
                <a:rPr lang="en-US" sz="1200" b="0" i="1">
                  <a:solidFill>
                    <a:schemeClr val="bg1"/>
                  </a:solidFill>
                  <a:effectLst/>
                  <a:latin typeface="Aptos Light"/>
                </a:rPr>
                <a:t>et al </a:t>
              </a:r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2019</a:t>
              </a:r>
              <a:br>
                <a:rPr lang="en-US" sz="1200" b="0" i="0">
                  <a:effectLst/>
                  <a:latin typeface="Aptos Light"/>
                </a:rPr>
              </a:br>
              <a:r>
                <a:rPr lang="en-US" sz="1200" b="0" i="1">
                  <a:solidFill>
                    <a:schemeClr val="bg1"/>
                  </a:solidFill>
                  <a:effectLst/>
                  <a:latin typeface="Aptos Light"/>
                </a:rPr>
                <a:t>J. Appl. Phys. </a:t>
              </a:r>
              <a:r>
                <a:rPr lang="en-US" sz="1200" b="1" i="0">
                  <a:solidFill>
                    <a:schemeClr val="bg1"/>
                  </a:solidFill>
                  <a:effectLst/>
                  <a:latin typeface="Aptos Light"/>
                </a:rPr>
                <a:t>125</a:t>
              </a:r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, 203902</a:t>
              </a:r>
              <a:endParaRPr lang="es-MX" sz="1200">
                <a:solidFill>
                  <a:schemeClr val="bg1"/>
                </a:solidFill>
                <a:latin typeface="Apto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B40830-1016-5029-09FB-6F6A319A4B50}"/>
                  </a:ext>
                </a:extLst>
              </p:cNvPr>
              <p:cNvSpPr txBox="1"/>
              <p:nvPr/>
            </p:nvSpPr>
            <p:spPr>
              <a:xfrm>
                <a:off x="1344902" y="5524100"/>
                <a:ext cx="1417247" cy="759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B40830-1016-5029-09FB-6F6A319A4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02" y="5524100"/>
                <a:ext cx="1417247" cy="759247"/>
              </a:xfrm>
              <a:prstGeom prst="rect">
                <a:avLst/>
              </a:prstGeom>
              <a:blipFill>
                <a:blip r:embed="rId10"/>
                <a:stretch>
                  <a:fillRect l="-4464" t="-1639" b="-1639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C4DE3CE-9E65-20F7-E80F-A712C84E9473}"/>
              </a:ext>
            </a:extLst>
          </p:cNvPr>
          <p:cNvSpPr txBox="1"/>
          <p:nvPr/>
        </p:nvSpPr>
        <p:spPr>
          <a:xfrm>
            <a:off x="4724400" y="647364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00B0F0"/>
                </a:solidFill>
                <a:cs typeface="Arial"/>
              </a:rPr>
              <a:t>COMCAPLA, Veracruz, 2024</a:t>
            </a:r>
            <a:r>
              <a:rPr lang="en-US" sz="1200">
                <a:cs typeface="Arial"/>
              </a:rPr>
              <a:t>​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E9D16-B9F7-8752-1201-8ADEADB1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02853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DD539-13E6-BB5E-6EC6-83ADA763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DAB0D9-F619-EF76-D580-D71D508F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8484425" cy="859055"/>
          </a:xfrm>
        </p:spPr>
        <p:txBody>
          <a:bodyPr>
            <a:normAutofit fontScale="90000"/>
          </a:bodyPr>
          <a:lstStyle/>
          <a:p>
            <a:r>
              <a:rPr lang="es-MX">
                <a:latin typeface="Rockwell" panose="02060603020205020403" pitchFamily="18" charset="0"/>
              </a:rPr>
              <a:t>Modelo físico y matemático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A1D7B-B8BC-AB65-1538-7A5D89A21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----------</a:t>
            </a:r>
          </a:p>
        </p:txBody>
      </p:sp>
      <p:pic>
        <p:nvPicPr>
          <p:cNvPr id="10" name="Picture Placeholder 28" descr="Microscope">
            <a:extLst>
              <a:ext uri="{FF2B5EF4-FFF2-40B4-BE49-F238E27FC236}">
                <a16:creationId xmlns:a16="http://schemas.microsoft.com/office/drawing/2014/main" id="{10A6FA65-D507-641A-3DAB-0F5AE5DE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8781666" y="2077750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19A9DA9-8D92-6A5C-5C0B-5975A57715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C2D952-8CB7-DF27-2E10-71B5AC4D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60397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CF6B3-8909-CB27-A27F-2DF52A061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03F293-FD67-D612-7529-082365EE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415" y="557302"/>
            <a:ext cx="11214100" cy="535531"/>
          </a:xfrm>
        </p:spPr>
        <p:txBody>
          <a:bodyPr/>
          <a:lstStyle/>
          <a:p>
            <a:r>
              <a:rPr lang="en-US" err="1">
                <a:latin typeface="Rockwell"/>
              </a:rPr>
              <a:t>Modelo</a:t>
            </a:r>
            <a:r>
              <a:rPr lang="en-US">
                <a:latin typeface="Rockwell"/>
              </a:rPr>
              <a:t> </a:t>
            </a:r>
            <a:r>
              <a:rPr lang="en-US" err="1">
                <a:latin typeface="Rockwell"/>
              </a:rPr>
              <a:t>Físico</a:t>
            </a:r>
            <a:r>
              <a:rPr lang="en-US">
                <a:latin typeface="Rockwell"/>
              </a:rPr>
              <a:t> y </a:t>
            </a:r>
            <a:r>
              <a:rPr lang="en-US" err="1">
                <a:latin typeface="Rockwell"/>
              </a:rPr>
              <a:t>Paquete</a:t>
            </a:r>
            <a:r>
              <a:rPr lang="en-US">
                <a:latin typeface="Rockwell"/>
              </a:rPr>
              <a:t> de Ondas</a:t>
            </a:r>
          </a:p>
        </p:txBody>
      </p:sp>
      <p:pic>
        <p:nvPicPr>
          <p:cNvPr id="26" name="Picture Placeholder 28" descr="Microscope">
            <a:extLst>
              <a:ext uri="{FF2B5EF4-FFF2-40B4-BE49-F238E27FC236}">
                <a16:creationId xmlns:a16="http://schemas.microsoft.com/office/drawing/2014/main" id="{59287C0B-61F8-7F0E-1541-D1FBCE8C6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3" b="63"/>
          <a:stretch>
            <a:fillRect/>
          </a:stretch>
        </p:blipFill>
        <p:spPr>
          <a:xfrm>
            <a:off x="208766" y="572515"/>
            <a:ext cx="568786" cy="521201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71D506-4EED-BAB8-B948-7A616554D810}"/>
              </a:ext>
            </a:extLst>
          </p:cNvPr>
          <p:cNvGrpSpPr/>
          <p:nvPr/>
        </p:nvGrpSpPr>
        <p:grpSpPr>
          <a:xfrm>
            <a:off x="232465" y="1820737"/>
            <a:ext cx="5426213" cy="3441557"/>
            <a:chOff x="444500" y="2040835"/>
            <a:chExt cx="5426213" cy="344155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380FB8-267B-1640-5061-6D154600F908}"/>
                </a:ext>
              </a:extLst>
            </p:cNvPr>
            <p:cNvSpPr/>
            <p:nvPr/>
          </p:nvSpPr>
          <p:spPr>
            <a:xfrm>
              <a:off x="444500" y="2040835"/>
              <a:ext cx="5426213" cy="29684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744D45-61F2-5611-7CF8-51000D25B0E4}"/>
                </a:ext>
              </a:extLst>
            </p:cNvPr>
            <p:cNvGrpSpPr/>
            <p:nvPr/>
          </p:nvGrpSpPr>
          <p:grpSpPr>
            <a:xfrm>
              <a:off x="444500" y="2287735"/>
              <a:ext cx="5168362" cy="3194657"/>
              <a:chOff x="444500" y="1711048"/>
              <a:chExt cx="4102100" cy="2369976"/>
            </a:xfrm>
          </p:grpSpPr>
          <p:pic>
            <p:nvPicPr>
              <p:cNvPr id="5" name="Picture 4" descr="A diagram of graphene and graphene&#10;&#10;Description automatically generated">
                <a:extLst>
                  <a:ext uri="{FF2B5EF4-FFF2-40B4-BE49-F238E27FC236}">
                    <a16:creationId xmlns:a16="http://schemas.microsoft.com/office/drawing/2014/main" id="{2FB63D3F-81C3-C182-38D1-D6C53DAEF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500" y="1711048"/>
                <a:ext cx="4102100" cy="20447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DF5C6-DC22-CF5C-70F7-DAC440C0EB94}"/>
                  </a:ext>
                </a:extLst>
              </p:cNvPr>
              <p:cNvSpPr txBox="1"/>
              <p:nvPr/>
            </p:nvSpPr>
            <p:spPr>
              <a:xfrm>
                <a:off x="868991" y="3738535"/>
                <a:ext cx="3253117" cy="34248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200" b="0" i="0">
                    <a:solidFill>
                      <a:schemeClr val="bg1"/>
                    </a:solidFill>
                    <a:effectLst/>
                    <a:latin typeface="Aptos Light"/>
                  </a:rPr>
                  <a:t>E. Serna </a:t>
                </a:r>
                <a:r>
                  <a:rPr lang="en-US" sz="1200" b="0" i="1">
                    <a:solidFill>
                      <a:schemeClr val="bg1"/>
                    </a:solidFill>
                    <a:effectLst/>
                    <a:latin typeface="Aptos Light"/>
                  </a:rPr>
                  <a:t>et al </a:t>
                </a:r>
                <a:r>
                  <a:rPr lang="en-US" sz="1200" b="0" i="0">
                    <a:solidFill>
                      <a:schemeClr val="bg1"/>
                    </a:solidFill>
                    <a:effectLst/>
                    <a:latin typeface="Aptos Light"/>
                  </a:rPr>
                  <a:t>2019</a:t>
                </a:r>
                <a:br>
                  <a:rPr lang="en-US" sz="1200" b="0" i="0">
                    <a:effectLst/>
                    <a:latin typeface="Aptos Light"/>
                  </a:rPr>
                </a:br>
                <a:r>
                  <a:rPr lang="en-US" sz="1200" b="0" i="1">
                    <a:solidFill>
                      <a:schemeClr val="bg1"/>
                    </a:solidFill>
                    <a:effectLst/>
                    <a:latin typeface="Aptos Light"/>
                  </a:rPr>
                  <a:t>J. Appl. Phys. </a:t>
                </a:r>
                <a:r>
                  <a:rPr lang="en-US" sz="1200" b="1" i="0">
                    <a:solidFill>
                      <a:schemeClr val="bg1"/>
                    </a:solidFill>
                    <a:effectLst/>
                    <a:latin typeface="Aptos Light"/>
                  </a:rPr>
                  <a:t>125</a:t>
                </a:r>
                <a:r>
                  <a:rPr lang="en-US" sz="1200" b="0" i="0">
                    <a:solidFill>
                      <a:schemeClr val="bg1"/>
                    </a:solidFill>
                    <a:effectLst/>
                    <a:latin typeface="Aptos Light"/>
                  </a:rPr>
                  <a:t>, 203902</a:t>
                </a:r>
                <a:endParaRPr lang="es-MX" sz="1200">
                  <a:solidFill>
                    <a:schemeClr val="bg1"/>
                  </a:solidFill>
                  <a:latin typeface="Aptos Light"/>
                </a:endParaRPr>
              </a:p>
            </p:txBody>
          </p:sp>
        </p:grpSp>
      </p:grpSp>
      <p:pic>
        <p:nvPicPr>
          <p:cNvPr id="31" name="Content Placeholder 1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A4AC6E0-4396-DCF4-90A6-53B74DA4F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34" y="1821483"/>
            <a:ext cx="6044455" cy="4036792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213B09C4-E506-1DBC-AC91-D87A34102F4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98424E-DFD4-E73F-06DC-6E40D474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89527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B1D20-F088-C96D-2B04-82F1F9F59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A1A34D6-57FF-6C9B-EA35-BE5E03FC71A4}"/>
              </a:ext>
            </a:extLst>
          </p:cNvPr>
          <p:cNvGrpSpPr>
            <a:grpSpLocks noChangeAspect="1"/>
          </p:cNvGrpSpPr>
          <p:nvPr/>
        </p:nvGrpSpPr>
        <p:grpSpPr>
          <a:xfrm>
            <a:off x="3841019" y="4223700"/>
            <a:ext cx="2905200" cy="2279968"/>
            <a:chOff x="6612003" y="2264409"/>
            <a:chExt cx="2967908" cy="2329180"/>
          </a:xfrm>
        </p:grpSpPr>
        <p:pic>
          <p:nvPicPr>
            <p:cNvPr id="14" name="Picture 13" descr="A green rectangular object on a grey surface&#10;&#10;Description automatically generated">
              <a:extLst>
                <a:ext uri="{FF2B5EF4-FFF2-40B4-BE49-F238E27FC236}">
                  <a16:creationId xmlns:a16="http://schemas.microsoft.com/office/drawing/2014/main" id="{A0A3D5FA-3C80-CA27-71AA-37E9DD6DD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02726" y="2264409"/>
              <a:ext cx="2877185" cy="23291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4F090B3-2C16-E515-AEFB-9016F544C634}"/>
                    </a:ext>
                  </a:extLst>
                </p:cNvPr>
                <p:cNvSpPr txBox="1"/>
                <p:nvPr/>
              </p:nvSpPr>
              <p:spPr>
                <a:xfrm>
                  <a:off x="8278837" y="4224257"/>
                  <a:ext cx="74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MX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4F090B3-2C16-E515-AEFB-9016F544C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8837" y="4224257"/>
                  <a:ext cx="74558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X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D094E0-C97C-030F-23F3-7CE07E515589}"/>
                </a:ext>
              </a:extLst>
            </p:cNvPr>
            <p:cNvCxnSpPr/>
            <p:nvPr/>
          </p:nvCxnSpPr>
          <p:spPr>
            <a:xfrm flipV="1">
              <a:off x="7666892" y="4065563"/>
              <a:ext cx="1744394" cy="528026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6FE446D-079E-99C5-534C-4FC7F0ADDC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0628" y="3545058"/>
              <a:ext cx="717639" cy="943212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B58BE15-5062-0699-B43A-CCB659763DF6}"/>
                    </a:ext>
                  </a:extLst>
                </p:cNvPr>
                <p:cNvSpPr txBox="1"/>
                <p:nvPr/>
              </p:nvSpPr>
              <p:spPr>
                <a:xfrm>
                  <a:off x="6612003" y="3962557"/>
                  <a:ext cx="74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MX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B58BE15-5062-0699-B43A-CCB659763D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2003" y="3962557"/>
                  <a:ext cx="74558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Up-Down Arrow 10">
              <a:extLst>
                <a:ext uri="{FF2B5EF4-FFF2-40B4-BE49-F238E27FC236}">
                  <a16:creationId xmlns:a16="http://schemas.microsoft.com/office/drawing/2014/main" id="{9F3F524C-E91E-2C56-B760-B1210BDFB2EB}"/>
                </a:ext>
              </a:extLst>
            </p:cNvPr>
            <p:cNvSpPr/>
            <p:nvPr/>
          </p:nvSpPr>
          <p:spPr>
            <a:xfrm>
              <a:off x="7825154" y="2440745"/>
              <a:ext cx="45719" cy="780757"/>
            </a:xfrm>
            <a:prstGeom prst="upDownArrow">
              <a:avLst/>
            </a:prstGeom>
            <a:solidFill>
              <a:schemeClr val="accent2"/>
            </a:solidFill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3486E6-A674-5AF6-6DCA-8E324689A0E3}"/>
                    </a:ext>
                  </a:extLst>
                </p:cNvPr>
                <p:cNvSpPr txBox="1"/>
                <p:nvPr/>
              </p:nvSpPr>
              <p:spPr>
                <a:xfrm>
                  <a:off x="7221603" y="2610988"/>
                  <a:ext cx="74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MX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3486E6-A674-5AF6-6DCA-8E324689A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603" y="2610988"/>
                  <a:ext cx="74558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3">
            <a:extLst>
              <a:ext uri="{FF2B5EF4-FFF2-40B4-BE49-F238E27FC236}">
                <a16:creationId xmlns:a16="http://schemas.microsoft.com/office/drawing/2014/main" id="{4E9D0C90-4E6B-0EB8-17CA-8274DB14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23" y="542925"/>
            <a:ext cx="5799890" cy="535531"/>
          </a:xfrm>
        </p:spPr>
        <p:txBody>
          <a:bodyPr/>
          <a:lstStyle/>
          <a:p>
            <a:r>
              <a:rPr lang="en-US" err="1">
                <a:latin typeface="Rockwell"/>
              </a:rPr>
              <a:t>Hamiltoniano</a:t>
            </a:r>
            <a:endParaRPr lang="en-US">
              <a:latin typeface="Rockwel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1E7319-AEC1-9709-A02E-5C752375259E}"/>
                  </a:ext>
                </a:extLst>
              </p:cNvPr>
              <p:cNvSpPr txBox="1"/>
              <p:nvPr/>
            </p:nvSpPr>
            <p:spPr>
              <a:xfrm>
                <a:off x="444500" y="3429000"/>
                <a:ext cx="1627455" cy="598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MX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MX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MX" sz="32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hib</m:t>
                              </m:r>
                            </m:sub>
                          </m:sSub>
                        </m:e>
                      </m:acc>
                      <m:r>
                        <a:rPr lang="es-MX" sz="32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= </m:t>
                      </m:r>
                    </m:oMath>
                  </m:oMathPara>
                </a14:m>
                <a:endParaRPr lang="es-MX" sz="3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1E7319-AEC1-9709-A02E-5C7523752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3429000"/>
                <a:ext cx="1627455" cy="598177"/>
              </a:xfrm>
              <a:prstGeom prst="rect">
                <a:avLst/>
              </a:prstGeom>
              <a:blipFill>
                <a:blip r:embed="rId6"/>
                <a:stretch>
                  <a:fillRect l="-1550" t="-10417" r="-4651" b="-2291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78CFEFD-3E34-0DEC-9CE7-1081DE899BF6}"/>
              </a:ext>
            </a:extLst>
          </p:cNvPr>
          <p:cNvGrpSpPr>
            <a:grpSpLocks noChangeAspect="1"/>
          </p:cNvGrpSpPr>
          <p:nvPr/>
        </p:nvGrpSpPr>
        <p:grpSpPr>
          <a:xfrm>
            <a:off x="1719427" y="1075249"/>
            <a:ext cx="4524226" cy="3132830"/>
            <a:chOff x="3053957" y="2165693"/>
            <a:chExt cx="3648769" cy="252661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0BB9A32-1AA0-8000-72AF-B62FAAE5580E}"/>
                </a:ext>
              </a:extLst>
            </p:cNvPr>
            <p:cNvSpPr/>
            <p:nvPr/>
          </p:nvSpPr>
          <p:spPr>
            <a:xfrm>
              <a:off x="3163330" y="2335427"/>
              <a:ext cx="3410465" cy="21500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pic>
          <p:nvPicPr>
            <p:cNvPr id="18" name="Picture 17" descr="A diagram of a hexagon and a hexagon with colored dots&#10;&#10;Description automatically generated">
              <a:extLst>
                <a:ext uri="{FF2B5EF4-FFF2-40B4-BE49-F238E27FC236}">
                  <a16:creationId xmlns:a16="http://schemas.microsoft.com/office/drawing/2014/main" id="{BF3311DF-2248-62A7-D3CF-1B5233806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53957" y="2165693"/>
              <a:ext cx="3648769" cy="2526614"/>
            </a:xfrm>
            <a:prstGeom prst="rect">
              <a:avLst/>
            </a:prstGeom>
          </p:spPr>
        </p:pic>
      </p:grpSp>
      <p:pic>
        <p:nvPicPr>
          <p:cNvPr id="21" name="Picture 2" descr="Spin-orbit Coupling: The Dance">
            <a:extLst>
              <a:ext uri="{FF2B5EF4-FFF2-40B4-BE49-F238E27FC236}">
                <a16:creationId xmlns:a16="http://schemas.microsoft.com/office/drawing/2014/main" id="{90687B56-DF84-708E-A865-33B5BBD29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24" y="1478033"/>
            <a:ext cx="2936315" cy="273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B2F45-18FE-5E51-E494-885FCD9F5D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93162" y="634496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A36D96-E4A2-170D-9B78-76DAFE25FA66}"/>
                  </a:ext>
                </a:extLst>
              </p:cNvPr>
              <p:cNvSpPr txBox="1"/>
              <p:nvPr/>
            </p:nvSpPr>
            <p:spPr>
              <a:xfrm>
                <a:off x="6746248" y="4558335"/>
                <a:ext cx="4199809" cy="776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  <m:d>
                                  <m:d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s-E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MX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r>
                                      <a:rPr lang="es-E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s-MX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s-E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s-MX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  <m:d>
                                  <m:d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A36D96-E4A2-170D-9B78-76DAFE25F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48" y="4558335"/>
                <a:ext cx="4199809" cy="776687"/>
              </a:xfrm>
              <a:prstGeom prst="rect">
                <a:avLst/>
              </a:prstGeom>
              <a:blipFill>
                <a:blip r:embed="rId9"/>
                <a:stretch>
                  <a:fillRect r="-21084" b="-32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Placeholder 28" descr="Microscope">
            <a:extLst>
              <a:ext uri="{FF2B5EF4-FFF2-40B4-BE49-F238E27FC236}">
                <a16:creationId xmlns:a16="http://schemas.microsoft.com/office/drawing/2014/main" id="{B3AFB563-A0FC-B4B3-F0FC-A17A4CCBC6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63" b="63"/>
          <a:stretch>
            <a:fillRect/>
          </a:stretch>
        </p:blipFill>
        <p:spPr>
          <a:xfrm>
            <a:off x="208766" y="572515"/>
            <a:ext cx="568786" cy="521201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9F9AD1-0DFA-2456-6EE8-781C4AAB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38</a:t>
            </a:fld>
            <a:endParaRPr lang="en-US" noProof="0"/>
          </a:p>
        </p:txBody>
      </p:sp>
      <p:pic>
        <p:nvPicPr>
          <p:cNvPr id="22" name="Picture 21" descr="Suma - Iconos gratis de educación">
            <a:extLst>
              <a:ext uri="{FF2B5EF4-FFF2-40B4-BE49-F238E27FC236}">
                <a16:creationId xmlns:a16="http://schemas.microsoft.com/office/drawing/2014/main" id="{600831F2-F317-1AF1-6373-07FFB65137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0533" y="2367747"/>
            <a:ext cx="887031" cy="946214"/>
          </a:xfrm>
          <a:prstGeom prst="rect">
            <a:avLst/>
          </a:prstGeom>
        </p:spPr>
      </p:pic>
      <p:pic>
        <p:nvPicPr>
          <p:cNvPr id="20" name="Picture 19" descr="Suma - Iconos gratis de educación">
            <a:extLst>
              <a:ext uri="{FF2B5EF4-FFF2-40B4-BE49-F238E27FC236}">
                <a16:creationId xmlns:a16="http://schemas.microsoft.com/office/drawing/2014/main" id="{B8BB80C9-7B9A-DCB0-12B2-124FED4B8C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5026" y="4473571"/>
            <a:ext cx="887031" cy="9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02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39752-C8A9-83FC-465A-8DBFD94E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(1,0) con rashba">
            <a:hlinkClick r:id="" action="ppaction://media"/>
            <a:extLst>
              <a:ext uri="{FF2B5EF4-FFF2-40B4-BE49-F238E27FC236}">
                <a16:creationId xmlns:a16="http://schemas.microsoft.com/office/drawing/2014/main" id="{E8201E2B-A35E-2DB6-0AFB-B8D96973C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6441" y="1567139"/>
            <a:ext cx="6197474" cy="4648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3B9064-2263-7F8A-8D5A-9E6213E08634}"/>
                  </a:ext>
                </a:extLst>
              </p:cNvPr>
              <p:cNvSpPr txBox="1"/>
              <p:nvPr/>
            </p:nvSpPr>
            <p:spPr>
              <a:xfrm>
                <a:off x="916349" y="2261805"/>
                <a:ext cx="3491125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MX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d>
                        <m:dPr>
                          <m:ctrlPr>
                            <a:rPr lang="es-MX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s-MX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3B9064-2263-7F8A-8D5A-9E6213E08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49" y="2261805"/>
                <a:ext cx="3491125" cy="471539"/>
              </a:xfrm>
              <a:prstGeom prst="rect">
                <a:avLst/>
              </a:prstGeom>
              <a:blipFill>
                <a:blip r:embed="rId6"/>
                <a:stretch>
                  <a:fillRect t="-10526" b="-263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193E9-5BDE-B610-B956-983106F9684F}"/>
                  </a:ext>
                </a:extLst>
              </p:cNvPr>
              <p:cNvSpPr txBox="1"/>
              <p:nvPr/>
            </p:nvSpPr>
            <p:spPr>
              <a:xfrm>
                <a:off x="207822" y="3205013"/>
                <a:ext cx="5576035" cy="1062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2ℏ</m:t>
                          </m:r>
                        </m:den>
                      </m:f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𝚽</m:t>
                                      </m:r>
                                    </m:e>
                                    <m:sup>
                                      <m:r>
                                        <a:rPr lang="es-E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𝑟𝑒𝑣</m:t>
                              </m:r>
                            </m:sup>
                          </m:sSup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∓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𝑟𝑒𝑣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193E9-5BDE-B610-B956-983106F96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22" y="3205013"/>
                <a:ext cx="5576035" cy="1062920"/>
              </a:xfrm>
              <a:prstGeom prst="rect">
                <a:avLst/>
              </a:prstGeom>
              <a:blipFill>
                <a:blip r:embed="rId7"/>
                <a:stretch>
                  <a:fillRect l="-1591" b="-1071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Placeholder 28" descr="Microscope">
            <a:extLst>
              <a:ext uri="{FF2B5EF4-FFF2-40B4-BE49-F238E27FC236}">
                <a16:creationId xmlns:a16="http://schemas.microsoft.com/office/drawing/2014/main" id="{69F27C94-5784-557A-AA43-0FA0AE2555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3" b="63"/>
          <a:stretch>
            <a:fillRect/>
          </a:stretch>
        </p:blipFill>
        <p:spPr>
          <a:xfrm>
            <a:off x="208766" y="572515"/>
            <a:ext cx="568786" cy="521201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D46EB8A8-0E89-CF9F-761C-A56B528D3F5F}"/>
              </a:ext>
            </a:extLst>
          </p:cNvPr>
          <p:cNvSpPr txBox="1">
            <a:spLocks/>
          </p:cNvSpPr>
          <p:nvPr/>
        </p:nvSpPr>
        <p:spPr>
          <a:xfrm>
            <a:off x="916029" y="572517"/>
            <a:ext cx="579989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latin typeface="Rockwell"/>
              </a:rPr>
              <a:t>Evolución</a:t>
            </a:r>
            <a:r>
              <a:rPr lang="en-US">
                <a:latin typeface="Rockwell"/>
              </a:rPr>
              <a:t> temporal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03F4F5A2-CDF5-CF3B-6101-DD19C7C6487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ADC047-6CAA-8944-2FE6-7C238ACA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344885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Índice</a:t>
            </a:r>
            <a:endParaRPr lang="en-US">
              <a:latin typeface="Rockwell" panose="02060603020205020403" pitchFamily="18" charset="0"/>
            </a:endParaRPr>
          </a:p>
        </p:txBody>
      </p:sp>
      <p:pic>
        <p:nvPicPr>
          <p:cNvPr id="25" name="Picture Placeholder 24" descr="Bar chart">
            <a:extLst>
              <a:ext uri="{FF2B5EF4-FFF2-40B4-BE49-F238E27FC236}">
                <a16:creationId xmlns:a16="http://schemas.microsoft.com/office/drawing/2014/main" id="{C03AAFA7-022A-47F8-9DA1-7DC3897D1E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7710263" y="2096715"/>
            <a:ext cx="1259505" cy="125950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latin typeface="Rockwell" panose="02060603020205020403" pitchFamily="18" charset="0"/>
              </a:rPr>
              <a:t>Estado del Arte</a:t>
            </a:r>
          </a:p>
        </p:txBody>
      </p:sp>
      <p:pic>
        <p:nvPicPr>
          <p:cNvPr id="27" name="Picture Placeholder 26" descr="Clock">
            <a:extLst>
              <a:ext uri="{FF2B5EF4-FFF2-40B4-BE49-F238E27FC236}">
                <a16:creationId xmlns:a16="http://schemas.microsoft.com/office/drawing/2014/main" id="{6F737161-FE67-434D-A781-59EDB9EDCB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66246" y="2096715"/>
            <a:ext cx="1259505" cy="1259505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924A29-3538-4A3F-82A6-D2A7538C21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Modelo</a:t>
            </a:r>
            <a:r>
              <a:rPr lang="en-US">
                <a:latin typeface="Rockwell" panose="02060603020205020403" pitchFamily="18" charset="0"/>
              </a:rPr>
              <a:t> </a:t>
            </a:r>
            <a:r>
              <a:rPr lang="en-US" err="1">
                <a:latin typeface="Rockwell" panose="02060603020205020403" pitchFamily="18" charset="0"/>
              </a:rPr>
              <a:t>físico</a:t>
            </a:r>
            <a:r>
              <a:rPr lang="en-US">
                <a:latin typeface="Rockwell" panose="02060603020205020403" pitchFamily="18" charset="0"/>
              </a:rPr>
              <a:t> y </a:t>
            </a:r>
            <a:r>
              <a:rPr lang="en-US" err="1">
                <a:latin typeface="Rockwell" panose="02060603020205020403" pitchFamily="18" charset="0"/>
              </a:rPr>
              <a:t>matemático</a:t>
            </a:r>
            <a:endParaRPr lang="en-US">
              <a:latin typeface="Rockwell" panose="02060603020205020403" pitchFamily="18" charset="0"/>
            </a:endParaRPr>
          </a:p>
        </p:txBody>
      </p:sp>
      <p:pic>
        <p:nvPicPr>
          <p:cNvPr id="29" name="Picture Placeholder 28" descr="Microscope">
            <a:extLst>
              <a:ext uri="{FF2B5EF4-FFF2-40B4-BE49-F238E27FC236}">
                <a16:creationId xmlns:a16="http://schemas.microsoft.com/office/drawing/2014/main" id="{9E5BF01B-21D6-4D43-9CAE-0298685C1A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3" b="63"/>
          <a:stretch>
            <a:fillRect/>
          </a:stretch>
        </p:blipFill>
        <p:spPr>
          <a:xfrm>
            <a:off x="3222229" y="2096715"/>
            <a:ext cx="1259505" cy="1259505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8F0371-4F69-4131-91BF-9AB99E6EE8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Cómputo</a:t>
            </a:r>
            <a:r>
              <a:rPr lang="en-US">
                <a:latin typeface="Rockwell" panose="02060603020205020403" pitchFamily="18" charset="0"/>
              </a:rPr>
              <a:t> de Alto </a:t>
            </a:r>
            <a:r>
              <a:rPr lang="en-US" err="1">
                <a:latin typeface="Rockwell" panose="02060603020205020403" pitchFamily="18" charset="0"/>
              </a:rPr>
              <a:t>Rendimiento</a:t>
            </a:r>
            <a:endParaRPr lang="en-US">
              <a:latin typeface="Rockwell" panose="02060603020205020403" pitchFamily="18" charset="0"/>
            </a:endParaRPr>
          </a:p>
        </p:txBody>
      </p:sp>
      <p:pic>
        <p:nvPicPr>
          <p:cNvPr id="31" name="Picture Placeholder 30" descr="Magnifying glass">
            <a:extLst>
              <a:ext uri="{FF2B5EF4-FFF2-40B4-BE49-F238E27FC236}">
                <a16:creationId xmlns:a16="http://schemas.microsoft.com/office/drawing/2014/main" id="{089E8AB6-C16E-4752-810F-8F98DB929D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78211" y="2096715"/>
            <a:ext cx="1259505" cy="1259505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CACAF1-61EA-4605-A8FE-2EEE752B49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Resultados</a:t>
            </a:r>
            <a:endParaRPr lang="en-US">
              <a:latin typeface="Rockwell" panose="02060603020205020403" pitchFamily="18" charset="0"/>
            </a:endParaRPr>
          </a:p>
        </p:txBody>
      </p:sp>
      <p:pic>
        <p:nvPicPr>
          <p:cNvPr id="33" name="Picture Placeholder 32" descr="Head with Gears">
            <a:extLst>
              <a:ext uri="{FF2B5EF4-FFF2-40B4-BE49-F238E27FC236}">
                <a16:creationId xmlns:a16="http://schemas.microsoft.com/office/drawing/2014/main" id="{CC9DBBE5-5AD0-41E8-A719-84509E5D9F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D05A34F-7712-46DB-AB5B-272E294B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Análisis</a:t>
            </a:r>
            <a:r>
              <a:rPr lang="en-US">
                <a:latin typeface="Rockwell" panose="02060603020205020403" pitchFamily="18" charset="0"/>
              </a:rPr>
              <a:t> y </a:t>
            </a:r>
            <a:r>
              <a:rPr lang="en-US" err="1">
                <a:latin typeface="Rockwell" panose="02060603020205020403" pitchFamily="18" charset="0"/>
              </a:rPr>
              <a:t>Conclusiones</a:t>
            </a:r>
            <a:endParaRPr lang="en-US">
              <a:latin typeface="Rockwell" panose="02060603020205020403" pitchFamily="18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775D036-7955-968A-93BD-B3A1C6E567F2}"/>
              </a:ext>
            </a:extLst>
          </p:cNvPr>
          <p:cNvSpPr/>
          <p:nvPr/>
        </p:nvSpPr>
        <p:spPr>
          <a:xfrm>
            <a:off x="2414821" y="2566878"/>
            <a:ext cx="549091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A2AA28B-CF07-873C-AD24-B5476395F387}"/>
              </a:ext>
            </a:extLst>
          </p:cNvPr>
          <p:cNvSpPr/>
          <p:nvPr/>
        </p:nvSpPr>
        <p:spPr>
          <a:xfrm>
            <a:off x="4737738" y="2566878"/>
            <a:ext cx="549091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0A9F9D5-A565-18F0-C441-9AD649623BF6}"/>
              </a:ext>
            </a:extLst>
          </p:cNvPr>
          <p:cNvSpPr/>
          <p:nvPr/>
        </p:nvSpPr>
        <p:spPr>
          <a:xfrm>
            <a:off x="6984070" y="2566878"/>
            <a:ext cx="549091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84F370-AD56-CA01-A818-1A662799E7B2}"/>
              </a:ext>
            </a:extLst>
          </p:cNvPr>
          <p:cNvSpPr/>
          <p:nvPr/>
        </p:nvSpPr>
        <p:spPr>
          <a:xfrm>
            <a:off x="9230402" y="2566878"/>
            <a:ext cx="549091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DD783C-1C28-5775-CA11-09883EA36B4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AAFBF-D7C7-466F-0C8A-8794F4B1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 build="p"/>
      <p:bldP spid="21" grpId="0" build="p"/>
      <p:bldP spid="22" grpId="0" build="p"/>
      <p:bldP spid="23" grpId="0" build="p"/>
      <p:bldP spid="3" grpId="0" animBg="1"/>
      <p:bldP spid="5" grpId="0" animBg="1"/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FE9BD-C2DE-0917-8B59-441329121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1E5E9-6796-9A11-DFAC-9A31FCF9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37" y="614050"/>
            <a:ext cx="11214100" cy="480131"/>
          </a:xfrm>
        </p:spPr>
        <p:txBody>
          <a:bodyPr/>
          <a:lstStyle/>
          <a:p>
            <a:r>
              <a:rPr lang="en-US" sz="2800" err="1">
                <a:latin typeface="Rockwell"/>
              </a:rPr>
              <a:t>Densidad</a:t>
            </a:r>
            <a:r>
              <a:rPr lang="en-US" sz="2800">
                <a:latin typeface="Rockwell"/>
              </a:rPr>
              <a:t> de Corriente de </a:t>
            </a:r>
            <a:r>
              <a:rPr lang="en-US" sz="2800" err="1">
                <a:latin typeface="Rockwell"/>
              </a:rPr>
              <a:t>Probabilidad</a:t>
            </a:r>
            <a:endParaRPr lang="en-US" sz="2800">
              <a:latin typeface="Rockwel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9644F-19A8-9A1E-080C-EF038DFF36DD}"/>
                  </a:ext>
                </a:extLst>
              </p:cNvPr>
              <p:cNvSpPr txBox="1"/>
              <p:nvPr/>
            </p:nvSpPr>
            <p:spPr>
              <a:xfrm>
                <a:off x="4809411" y="3780216"/>
                <a:ext cx="2611648" cy="578813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MX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MX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p>
                        <m:sSupPr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8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𝚿</m:t>
                          </m:r>
                        </m:e>
                        <m:sup>
                          <m:r>
                            <a:rPr lang="es-MX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s-MX" sz="2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es-MX" sz="28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9644F-19A8-9A1E-080C-EF038DFF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411" y="3780216"/>
                <a:ext cx="2611648" cy="578813"/>
              </a:xfrm>
              <a:prstGeom prst="rect">
                <a:avLst/>
              </a:prstGeom>
              <a:blipFill>
                <a:blip r:embed="rId2"/>
                <a:stretch>
                  <a:fillRect t="-17021" b="-85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DBEF04-3A72-4E7D-AA0C-FF72264539E3}"/>
                  </a:ext>
                </a:extLst>
              </p:cNvPr>
              <p:cNvSpPr txBox="1"/>
              <p:nvPr/>
            </p:nvSpPr>
            <p:spPr>
              <a:xfrm>
                <a:off x="4981874" y="4760104"/>
                <a:ext cx="2139352" cy="1017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MX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MX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MX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MX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MX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𝑡𝑟𝑎𝑛𝑠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MX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MX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MX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MX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s-MX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DBEF04-3A72-4E7D-AA0C-FF7226453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874" y="4760104"/>
                <a:ext cx="2139352" cy="1017843"/>
              </a:xfrm>
              <a:prstGeom prst="rect">
                <a:avLst/>
              </a:prstGeom>
              <a:blipFill>
                <a:blip r:embed="rId3"/>
                <a:stretch>
                  <a:fillRect t="-12195" b="-4878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9B5EA3-1634-C16B-6C27-80C427FC533F}"/>
                  </a:ext>
                </a:extLst>
              </p:cNvPr>
              <p:cNvSpPr txBox="1"/>
              <p:nvPr/>
            </p:nvSpPr>
            <p:spPr>
              <a:xfrm>
                <a:off x="444500" y="1440562"/>
                <a:ext cx="1895904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X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E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9B5EA3-1634-C16B-6C27-80C427FC5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1440562"/>
                <a:ext cx="1895904" cy="702244"/>
              </a:xfrm>
              <a:prstGeom prst="rect">
                <a:avLst/>
              </a:prstGeom>
              <a:blipFill>
                <a:blip r:embed="rId4"/>
                <a:stretch>
                  <a:fillRect l="-5333" t="-3571" r="-2667" b="-16071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BA6DDF6-2A67-D629-FB81-AEFA642F6DE9}"/>
              </a:ext>
            </a:extLst>
          </p:cNvPr>
          <p:cNvGrpSpPr/>
          <p:nvPr/>
        </p:nvGrpSpPr>
        <p:grpSpPr>
          <a:xfrm>
            <a:off x="197709" y="3615785"/>
            <a:ext cx="3760942" cy="2881852"/>
            <a:chOff x="8679637" y="1486492"/>
            <a:chExt cx="3214131" cy="2297386"/>
          </a:xfrm>
        </p:grpSpPr>
        <p:pic>
          <p:nvPicPr>
            <p:cNvPr id="15" name="Picture 14" descr="A graph of a normal distribution&#10;&#10;Description automatically generated">
              <a:extLst>
                <a:ext uri="{FF2B5EF4-FFF2-40B4-BE49-F238E27FC236}">
                  <a16:creationId xmlns:a16="http://schemas.microsoft.com/office/drawing/2014/main" id="{D50661CD-C165-C433-0A85-EFBBC49BA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9637" y="1486492"/>
              <a:ext cx="3214131" cy="22973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9172E0-2B88-52CE-845B-CA7B7C5F041C}"/>
                    </a:ext>
                  </a:extLst>
                </p:cNvPr>
                <p:cNvSpPr txBox="1"/>
                <p:nvPr/>
              </p:nvSpPr>
              <p:spPr>
                <a:xfrm>
                  <a:off x="9007365" y="1948105"/>
                  <a:ext cx="11561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US"/>
                    <a:t>I</a:t>
                  </a:r>
                  <a:r>
                    <a:rPr lang="en-MX"/>
                    <a:t>ncidente</a:t>
                  </a:r>
                  <a:br>
                    <a:rPr lang="en-MX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MX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39172E0-2B88-52CE-845B-CA7B7C5F0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7365" y="1948105"/>
                  <a:ext cx="1156138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3704" t="-3077"/>
                  </a:stretch>
                </a:blipFill>
              </p:spPr>
              <p:txBody>
                <a:bodyPr/>
                <a:lstStyle/>
                <a:p>
                  <a:r>
                    <a:rPr lang="en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85DD1-0951-880D-B93C-A1CB5BC98D69}"/>
              </a:ext>
            </a:extLst>
          </p:cNvPr>
          <p:cNvGrpSpPr/>
          <p:nvPr/>
        </p:nvGrpSpPr>
        <p:grpSpPr>
          <a:xfrm>
            <a:off x="8278172" y="350758"/>
            <a:ext cx="3760942" cy="2881852"/>
            <a:chOff x="7318844" y="3909476"/>
            <a:chExt cx="3301240" cy="24055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3655290-FBA8-0A2E-FAE8-EF8253D7B742}"/>
                </a:ext>
              </a:extLst>
            </p:cNvPr>
            <p:cNvGrpSpPr/>
            <p:nvPr/>
          </p:nvGrpSpPr>
          <p:grpSpPr>
            <a:xfrm>
              <a:off x="7318844" y="3909476"/>
              <a:ext cx="3301240" cy="2405599"/>
              <a:chOff x="7318844" y="3909476"/>
              <a:chExt cx="3301240" cy="2405599"/>
            </a:xfrm>
          </p:grpSpPr>
          <p:pic>
            <p:nvPicPr>
              <p:cNvPr id="20" name="Picture 19" descr="A graph of a graph&#10;&#10;Description automatically generated">
                <a:extLst>
                  <a:ext uri="{FF2B5EF4-FFF2-40B4-BE49-F238E27FC236}">
                    <a16:creationId xmlns:a16="http://schemas.microsoft.com/office/drawing/2014/main" id="{20EBD081-5B93-430C-B78D-AC8ACD1B5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8844" y="3909476"/>
                <a:ext cx="3301240" cy="24055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00E88E1-6A2E-1F89-D5F7-1B60D9876221}"/>
                      </a:ext>
                    </a:extLst>
                  </p:cNvPr>
                  <p:cNvSpPr txBox="1"/>
                  <p:nvPr/>
                </p:nvSpPr>
                <p:spPr>
                  <a:xfrm>
                    <a:off x="7976236" y="4454188"/>
                    <a:ext cx="142001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:r>
                      <a:rPr lang="en-US"/>
                      <a:t>Transmitida</a:t>
                    </a:r>
                    <a:br>
                      <a:rPr lang="en-MX"/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≠0</m:t>
                          </m:r>
                        </m:oMath>
                      </m:oMathPara>
                    </a14:m>
                    <a:endParaRPr lang="en-MX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00E88E1-6A2E-1F89-D5F7-1B60D98762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6236" y="4454188"/>
                    <a:ext cx="1420012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101" t="-4839"/>
                    </a:stretch>
                  </a:blipFill>
                </p:spPr>
                <p:txBody>
                  <a:bodyPr/>
                  <a:lstStyle/>
                  <a:p>
                    <a:r>
                      <a:rPr lang="en-MX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D91EB-D49B-D66E-243E-EC57AB5E3F04}"/>
                </a:ext>
              </a:extLst>
            </p:cNvPr>
            <p:cNvSpPr/>
            <p:nvPr/>
          </p:nvSpPr>
          <p:spPr>
            <a:xfrm>
              <a:off x="9942786" y="4008540"/>
              <a:ext cx="568773" cy="2140012"/>
            </a:xfrm>
            <a:prstGeom prst="rect">
              <a:avLst/>
            </a:prstGeom>
            <a:solidFill>
              <a:schemeClr val="accent3">
                <a:alpha val="50462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F8142-532D-F9D9-86A9-30FF890FC68F}"/>
                  </a:ext>
                </a:extLst>
              </p:cNvPr>
              <p:cNvSpPr txBox="1"/>
              <p:nvPr/>
            </p:nvSpPr>
            <p:spPr>
              <a:xfrm>
                <a:off x="336794" y="2548820"/>
                <a:ext cx="3294428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MX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MX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acc>
                            <m:accPr>
                              <m:chr m:val="⃗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𝚿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acc>
                            <m:accPr>
                              <m:chr m:val="⃗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F8142-532D-F9D9-86A9-30FF890FC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94" y="2548820"/>
                <a:ext cx="3294428" cy="968598"/>
              </a:xfrm>
              <a:prstGeom prst="rect">
                <a:avLst/>
              </a:prstGeom>
              <a:blipFill>
                <a:blip r:embed="rId9"/>
                <a:stretch>
                  <a:fillRect l="-27586" t="-157143" r="-1149" b="-21818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69DA52-EE2B-EF11-A762-056A5D6DC2F5}"/>
                  </a:ext>
                </a:extLst>
              </p:cNvPr>
              <p:cNvSpPr txBox="1"/>
              <p:nvPr/>
            </p:nvSpPr>
            <p:spPr>
              <a:xfrm>
                <a:off x="3905895" y="1444318"/>
                <a:ext cx="18070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ℏ </m:t>
                      </m:r>
                      <m:f>
                        <m:f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𝚿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s-E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en-MX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69DA52-EE2B-EF11-A762-056A5D6D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895" y="1444318"/>
                <a:ext cx="1807033" cy="702244"/>
              </a:xfrm>
              <a:prstGeom prst="rect">
                <a:avLst/>
              </a:prstGeom>
              <a:blipFill>
                <a:blip r:embed="rId10"/>
                <a:stretch>
                  <a:fillRect l="-3497" r="-3497" b="-16071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2D5B78-E445-0598-2D5D-A1279434C7B6}"/>
                  </a:ext>
                </a:extLst>
              </p:cNvPr>
              <p:cNvSpPr txBox="1"/>
              <p:nvPr/>
            </p:nvSpPr>
            <p:spPr>
              <a:xfrm>
                <a:off x="3640560" y="2552738"/>
                <a:ext cx="3889463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s-E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s-E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𝚿</m:t>
                                  </m:r>
                                </m:e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E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a:rPr lang="es-ES" sz="2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𝚿</m:t>
                              </m:r>
                              <m:r>
                                <a:rPr lang="es-E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MX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𝚿</m:t>
                                  </m:r>
                                </m:e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s-E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acc>
                              <m:r>
                                <a:rPr lang="es-E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𝚿</m:t>
                              </m:r>
                            </m:e>
                          </m:d>
                          <m:r>
                            <a:rPr lang="es-E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acc>
                            <m:accPr>
                              <m:chr m:val="⃗"/>
                              <m:ctrlPr>
                                <a:rPr lang="es-E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MX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2D5B78-E445-0598-2D5D-A127943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560" y="2552738"/>
                <a:ext cx="3889463" cy="968598"/>
              </a:xfrm>
              <a:prstGeom prst="rect">
                <a:avLst/>
              </a:prstGeom>
              <a:blipFill>
                <a:blip r:embed="rId11"/>
                <a:stretch>
                  <a:fillRect l="-18567" t="-158442" r="-326" b="-21688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BCCA-0FE3-983B-6991-7FD8C7CFB059}"/>
                  </a:ext>
                </a:extLst>
              </p:cNvPr>
              <p:cNvSpPr txBox="1"/>
              <p:nvPr/>
            </p:nvSpPr>
            <p:spPr>
              <a:xfrm>
                <a:off x="8051428" y="3752989"/>
                <a:ext cx="3806940" cy="969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s-MX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s-MX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BCCA-0FE3-983B-6991-7FD8C7CF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428" y="3752989"/>
                <a:ext cx="3806940" cy="969304"/>
              </a:xfrm>
              <a:prstGeom prst="rect">
                <a:avLst/>
              </a:prstGeom>
              <a:blipFill>
                <a:blip r:embed="rId12"/>
                <a:stretch>
                  <a:fillRect l="-2333" b="-649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921BB7-E4F4-850C-2BE2-26DC52C8F261}"/>
                  </a:ext>
                </a:extLst>
              </p:cNvPr>
              <p:cNvSpPr txBox="1"/>
              <p:nvPr/>
            </p:nvSpPr>
            <p:spPr>
              <a:xfrm>
                <a:off x="9215459" y="5058006"/>
                <a:ext cx="12410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921BB7-E4F4-850C-2BE2-26DC52C8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59" y="5058006"/>
                <a:ext cx="1241045" cy="369332"/>
              </a:xfrm>
              <a:prstGeom prst="rect">
                <a:avLst/>
              </a:prstGeom>
              <a:blipFill>
                <a:blip r:embed="rId13"/>
                <a:stretch>
                  <a:fillRect l="-7071" b="-3000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77BD7F-A5AE-D0EA-3C80-E212419A0908}"/>
                  </a:ext>
                </a:extLst>
              </p:cNvPr>
              <p:cNvSpPr txBox="1"/>
              <p:nvPr/>
            </p:nvSpPr>
            <p:spPr>
              <a:xfrm>
                <a:off x="7182564" y="5778034"/>
                <a:ext cx="4672754" cy="406393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p>
                        <m:sSup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unc>
                        <m:func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77BD7F-A5AE-D0EA-3C80-E212419A0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564" y="5778034"/>
                <a:ext cx="4672754" cy="4063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E63072F-B0BB-26BB-D88F-F694E471845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  <p:pic>
        <p:nvPicPr>
          <p:cNvPr id="14" name="Picture Placeholder 28" descr="Microscope">
            <a:extLst>
              <a:ext uri="{FF2B5EF4-FFF2-40B4-BE49-F238E27FC236}">
                <a16:creationId xmlns:a16="http://schemas.microsoft.com/office/drawing/2014/main" id="{616F2304-2CED-ABD2-1BC5-A2E6AC54FB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63" b="63"/>
          <a:stretch>
            <a:fillRect/>
          </a:stretch>
        </p:blipFill>
        <p:spPr>
          <a:xfrm>
            <a:off x="208766" y="572515"/>
            <a:ext cx="568786" cy="521201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FA880-BA4F-8923-3BF0-08EAD4D5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04035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A8EE4-062B-7E8C-D0A4-6EB43AD62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DE5254-9CA6-28E6-9425-FE7878DD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8346403" cy="859055"/>
          </a:xfrm>
        </p:spPr>
        <p:txBody>
          <a:bodyPr>
            <a:normAutofit fontScale="90000"/>
          </a:bodyPr>
          <a:lstStyle/>
          <a:p>
            <a:r>
              <a:rPr lang="es-MX">
                <a:latin typeface="Rockwell" panose="02060603020205020403" pitchFamily="18" charset="0"/>
              </a:rPr>
              <a:t>Cómputo de Alto Rendimiento (HPC)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8DC23-5322-F2D0-675C-1DF092EDF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----------</a:t>
            </a:r>
          </a:p>
        </p:txBody>
      </p:sp>
      <p:pic>
        <p:nvPicPr>
          <p:cNvPr id="11" name="Picture Placeholder 26" descr="Clock">
            <a:extLst>
              <a:ext uri="{FF2B5EF4-FFF2-40B4-BE49-F238E27FC236}">
                <a16:creationId xmlns:a16="http://schemas.microsoft.com/office/drawing/2014/main" id="{8A1F9D4E-79A5-6DC1-488E-00188C7B3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93163" y="2068125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4D72A-4A63-8DAB-54EF-76179F3C05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E66170-02DC-E176-D6DD-0F1A4787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46309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52DDB-2C6C-4CF5-AB43-EA3C7E9F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D81DC0-9769-884E-81C3-1439102D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9" y="609767"/>
            <a:ext cx="5251784" cy="475374"/>
          </a:xfrm>
        </p:spPr>
        <p:txBody>
          <a:bodyPr/>
          <a:lstStyle/>
          <a:p>
            <a:r>
              <a:rPr lang="en-US">
                <a:latin typeface="Rockwell"/>
              </a:rPr>
              <a:t>CUDA -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6F53BC-BA1B-5505-8182-B0028A3967D6}"/>
                  </a:ext>
                </a:extLst>
              </p:cNvPr>
              <p:cNvSpPr txBox="1"/>
              <p:nvPr/>
            </p:nvSpPr>
            <p:spPr>
              <a:xfrm>
                <a:off x="0" y="1440250"/>
                <a:ext cx="4351926" cy="198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6F53BC-BA1B-5505-8182-B0028A396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0250"/>
                <a:ext cx="4351926" cy="1988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Placeholder 26" descr="Clock">
            <a:extLst>
              <a:ext uri="{FF2B5EF4-FFF2-40B4-BE49-F238E27FC236}">
                <a16:creationId xmlns:a16="http://schemas.microsoft.com/office/drawing/2014/main" id="{D1F69396-140B-A18C-D8D8-27877085A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6940" y="575589"/>
            <a:ext cx="517349" cy="517509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pic>
        <p:nvPicPr>
          <p:cNvPr id="5" name="testT">
            <a:hlinkClick r:id="" action="ppaction://media"/>
            <a:extLst>
              <a:ext uri="{FF2B5EF4-FFF2-40B4-BE49-F238E27FC236}">
                <a16:creationId xmlns:a16="http://schemas.microsoft.com/office/drawing/2014/main" id="{92C8836D-3CAC-A543-9193-437E3A23DB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1228" y="2986620"/>
            <a:ext cx="4208244" cy="3156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F74EC3-0391-95CD-AEB2-A5810BB1BBDB}"/>
                  </a:ext>
                </a:extLst>
              </p:cNvPr>
              <p:cNvSpPr txBox="1"/>
              <p:nvPr/>
            </p:nvSpPr>
            <p:spPr>
              <a:xfrm>
                <a:off x="4073194" y="1032088"/>
                <a:ext cx="10213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F74EC3-0391-95CD-AEB2-A5810BB1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194" y="1032088"/>
                <a:ext cx="102130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BE8B2-C7A5-2516-935D-18F8DDF42862}"/>
                  </a:ext>
                </a:extLst>
              </p:cNvPr>
              <p:cNvSpPr txBox="1"/>
              <p:nvPr/>
            </p:nvSpPr>
            <p:spPr>
              <a:xfrm>
                <a:off x="0" y="3586920"/>
                <a:ext cx="4351926" cy="198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1BE8B2-C7A5-2516-935D-18F8DDF42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6920"/>
                <a:ext cx="4351926" cy="19887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90C0F-1DCB-63DE-60DB-8A7BA314643E}"/>
                  </a:ext>
                </a:extLst>
              </p:cNvPr>
              <p:cNvSpPr txBox="1"/>
              <p:nvPr/>
            </p:nvSpPr>
            <p:spPr>
              <a:xfrm>
                <a:off x="4157609" y="5437637"/>
                <a:ext cx="8524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MX" sz="2400">
                    <a:solidFill>
                      <a:schemeClr val="bg1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90C0F-1DCB-63DE-60DB-8A7BA3146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09" y="5437637"/>
                <a:ext cx="852477" cy="461665"/>
              </a:xfrm>
              <a:prstGeom prst="rect">
                <a:avLst/>
              </a:prstGeom>
              <a:blipFill>
                <a:blip r:embed="rId11"/>
                <a:stretch>
                  <a:fillRect t="-10811" r="-10294" b="-2702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Left-Right Arrow 15">
                <a:extLst>
                  <a:ext uri="{FF2B5EF4-FFF2-40B4-BE49-F238E27FC236}">
                    <a16:creationId xmlns:a16="http://schemas.microsoft.com/office/drawing/2014/main" id="{946DECEE-EF8D-A432-FAED-686E952EE5D4}"/>
                  </a:ext>
                </a:extLst>
              </p:cNvPr>
              <p:cNvSpPr/>
              <p:nvPr/>
            </p:nvSpPr>
            <p:spPr>
              <a:xfrm>
                <a:off x="225788" y="3566239"/>
                <a:ext cx="3925597" cy="687881"/>
              </a:xfrm>
              <a:prstGeom prst="leftRightArrow">
                <a:avLst>
                  <a:gd name="adj1" fmla="val 38096"/>
                  <a:gd name="adj2" fmla="val 50000"/>
                </a:avLst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Å</m:t>
                      </m:r>
                    </m:oMath>
                  </m:oMathPara>
                </a14:m>
                <a:endParaRPr lang="en-MX"/>
              </a:p>
            </p:txBody>
          </p:sp>
        </mc:Choice>
        <mc:Fallback xmlns="">
          <p:sp>
            <p:nvSpPr>
              <p:cNvPr id="16" name="Left-Right Arrow 15">
                <a:extLst>
                  <a:ext uri="{FF2B5EF4-FFF2-40B4-BE49-F238E27FC236}">
                    <a16:creationId xmlns:a16="http://schemas.microsoft.com/office/drawing/2014/main" id="{946DECEE-EF8D-A432-FAED-686E952EE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88" y="3566239"/>
                <a:ext cx="3925597" cy="687881"/>
              </a:xfrm>
              <a:prstGeom prst="leftRightArrow">
                <a:avLst>
                  <a:gd name="adj1" fmla="val 38096"/>
                  <a:gd name="adj2" fmla="val 50000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Up-Down Arrow 16">
                <a:extLst>
                  <a:ext uri="{FF2B5EF4-FFF2-40B4-BE49-F238E27FC236}">
                    <a16:creationId xmlns:a16="http://schemas.microsoft.com/office/drawing/2014/main" id="{26005758-C024-759D-C32F-5C7BFC3B131B}"/>
                  </a:ext>
                </a:extLst>
              </p:cNvPr>
              <p:cNvSpPr/>
              <p:nvPr/>
            </p:nvSpPr>
            <p:spPr>
              <a:xfrm>
                <a:off x="4151385" y="1527792"/>
                <a:ext cx="632948" cy="1945648"/>
              </a:xfrm>
              <a:prstGeom prst="upDownArrow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Å</m:t>
                      </m:r>
                    </m:oMath>
                  </m:oMathPara>
                </a14:m>
                <a:endParaRPr lang="en-MX"/>
              </a:p>
            </p:txBody>
          </p:sp>
        </mc:Choice>
        <mc:Fallback xmlns="">
          <p:sp>
            <p:nvSpPr>
              <p:cNvPr id="17" name="Up-Down Arrow 16">
                <a:extLst>
                  <a:ext uri="{FF2B5EF4-FFF2-40B4-BE49-F238E27FC236}">
                    <a16:creationId xmlns:a16="http://schemas.microsoft.com/office/drawing/2014/main" id="{26005758-C024-759D-C32F-5C7BFC3B1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85" y="1527792"/>
                <a:ext cx="632948" cy="1945648"/>
              </a:xfrm>
              <a:prstGeom prst="upDownArrow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0E27E2-5657-702B-0168-F47E2AC22563}"/>
                  </a:ext>
                </a:extLst>
              </p:cNvPr>
              <p:cNvSpPr txBox="1"/>
              <p:nvPr/>
            </p:nvSpPr>
            <p:spPr>
              <a:xfrm>
                <a:off x="8331466" y="530531"/>
                <a:ext cx="30416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#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𝑒𝑙𝑒𝑚𝑒𝑛𝑡𝑜𝑠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MX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0E27E2-5657-702B-0168-F47E2AC22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466" y="530531"/>
                <a:ext cx="3041667" cy="369332"/>
              </a:xfrm>
              <a:prstGeom prst="rect">
                <a:avLst/>
              </a:prstGeom>
              <a:blipFill>
                <a:blip r:embed="rId14"/>
                <a:stretch>
                  <a:fillRect l="-1667" t="-6452" r="-3333" b="-3548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506BF-B1DD-D28C-58E3-66792F93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42</a:t>
            </a:fld>
            <a:endParaRPr lang="en-US" noProof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A31D67-91DC-8B10-BCD5-F13222E33856}"/>
              </a:ext>
            </a:extLst>
          </p:cNvPr>
          <p:cNvGrpSpPr/>
          <p:nvPr/>
        </p:nvGrpSpPr>
        <p:grpSpPr>
          <a:xfrm>
            <a:off x="5128982" y="2503566"/>
            <a:ext cx="2526631" cy="2269478"/>
            <a:chOff x="8034420" y="-411269"/>
            <a:chExt cx="2526631" cy="226947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C797340-019F-2498-E733-8536315A3C77}"/>
                </a:ext>
              </a:extLst>
            </p:cNvPr>
            <p:cNvSpPr/>
            <p:nvPr/>
          </p:nvSpPr>
          <p:spPr>
            <a:xfrm>
              <a:off x="8034420" y="-411269"/>
              <a:ext cx="2526631" cy="2269478"/>
            </a:xfrm>
            <a:prstGeom prst="roundRect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B2E12D-8CE2-3572-A31F-0C1C4448824E}"/>
                </a:ext>
              </a:extLst>
            </p:cNvPr>
            <p:cNvGrpSpPr/>
            <p:nvPr/>
          </p:nvGrpSpPr>
          <p:grpSpPr>
            <a:xfrm>
              <a:off x="8280399" y="-352309"/>
              <a:ext cx="2034673" cy="2142078"/>
              <a:chOff x="6870031" y="1539323"/>
              <a:chExt cx="2034673" cy="214207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1B41D10-3607-4D0F-2DD9-D672EF7AD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70031" y="1539323"/>
                <a:ext cx="2034673" cy="129282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985EB43-D30C-3C2F-ECF1-B7ED20E5F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t="20917" r="164" b="2968"/>
              <a:stretch/>
            </p:blipFill>
            <p:spPr>
              <a:xfrm>
                <a:off x="6870032" y="2722370"/>
                <a:ext cx="2024656" cy="959031"/>
              </a:xfrm>
              <a:prstGeom prst="rect">
                <a:avLst/>
              </a:prstGeom>
            </p:spPr>
          </p:pic>
        </p:grpSp>
      </p:grpSp>
      <p:pic>
        <p:nvPicPr>
          <p:cNvPr id="26" name="Picture 25" descr="Orange Sticker Arrow (PNG Transparent) | OnlyGFX.com">
            <a:extLst>
              <a:ext uri="{FF2B5EF4-FFF2-40B4-BE49-F238E27FC236}">
                <a16:creationId xmlns:a16="http://schemas.microsoft.com/office/drawing/2014/main" id="{479BF438-E561-6499-B086-A512671A85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3927" y="4255413"/>
            <a:ext cx="1463336" cy="1494663"/>
          </a:xfrm>
          <a:prstGeom prst="rect">
            <a:avLst/>
          </a:prstGeom>
        </p:spPr>
      </p:pic>
      <p:pic>
        <p:nvPicPr>
          <p:cNvPr id="27" name="Picture 26" descr="Orange Sticker Arrow (PNG Transparent) | OnlyGFX.com">
            <a:extLst>
              <a:ext uri="{FF2B5EF4-FFF2-40B4-BE49-F238E27FC236}">
                <a16:creationId xmlns:a16="http://schemas.microsoft.com/office/drawing/2014/main" id="{596665CC-8235-E427-4EF2-BCE7E89A92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40000">
            <a:off x="4637622" y="1649638"/>
            <a:ext cx="1463336" cy="1494663"/>
          </a:xfrm>
          <a:prstGeom prst="rect">
            <a:avLst/>
          </a:prstGeom>
        </p:spPr>
      </p:pic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258472BC-F0C9-1330-1C40-58D0B5B62F3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5919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397D7-07A8-BC7F-E2EA-A40A58C15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0332A-4EE5-A4DB-4971-1FA0C5E2A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4626303"/>
            <a:ext cx="8346403" cy="859055"/>
          </a:xfrm>
        </p:spPr>
        <p:txBody>
          <a:bodyPr>
            <a:normAutofit/>
          </a:bodyPr>
          <a:lstStyle/>
          <a:p>
            <a:r>
              <a:rPr lang="es-MX">
                <a:latin typeface="Rockwell" panose="02060603020205020403" pitchFamily="18" charset="0"/>
              </a:rPr>
              <a:t>Resultados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8A3A4-F03B-BA47-7448-59C85AC7E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494983"/>
            <a:ext cx="6803136" cy="365760"/>
          </a:xfrm>
        </p:spPr>
        <p:txBody>
          <a:bodyPr/>
          <a:lstStyle/>
          <a:p>
            <a:r>
              <a:rPr lang="en-US"/>
              <a:t>----------</a:t>
            </a:r>
          </a:p>
        </p:txBody>
      </p:sp>
      <p:pic>
        <p:nvPicPr>
          <p:cNvPr id="12" name="Picture Placeholder 24" descr="Bar chart">
            <a:extLst>
              <a:ext uri="{FF2B5EF4-FFF2-40B4-BE49-F238E27FC236}">
                <a16:creationId xmlns:a16="http://schemas.microsoft.com/office/drawing/2014/main" id="{7822C03A-B5B5-CD5D-5AEC-9A352DCE0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8777057" y="2058500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D3C1F-6702-582F-8265-D2223FA422A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  <p:pic>
        <p:nvPicPr>
          <p:cNvPr id="2" name="Picture 1" descr="A graph of a yellow rectangle with a green square and a blue square&#10;&#10;Description automatically generated with medium confidence">
            <a:extLst>
              <a:ext uri="{FF2B5EF4-FFF2-40B4-BE49-F238E27FC236}">
                <a16:creationId xmlns:a16="http://schemas.microsoft.com/office/drawing/2014/main" id="{D3A2E82D-AC38-0F19-829A-24901E0F2D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83" t="14141" r="8995"/>
          <a:stretch/>
        </p:blipFill>
        <p:spPr>
          <a:xfrm>
            <a:off x="3135152" y="647381"/>
            <a:ext cx="4499802" cy="36620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6EEB-FE51-C845-800C-FFFF1FD0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60610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0426F-ED76-0AE1-4606-13D32559E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33247-C863-8A01-7064-065E9FDF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956" y="639100"/>
            <a:ext cx="11214100" cy="535531"/>
          </a:xfrm>
        </p:spPr>
        <p:txBody>
          <a:bodyPr/>
          <a:lstStyle/>
          <a:p>
            <a:r>
              <a:rPr lang="en-US" err="1">
                <a:latin typeface="Rockwell"/>
              </a:rPr>
              <a:t>Gráficas</a:t>
            </a:r>
            <a:r>
              <a:rPr lang="en-US">
                <a:latin typeface="Rockwell"/>
              </a:rPr>
              <a:t> </a:t>
            </a:r>
            <a:r>
              <a:rPr lang="en-US" err="1">
                <a:latin typeface="Rockwell"/>
              </a:rPr>
              <a:t>obtenidas</a:t>
            </a:r>
            <a:endParaRPr lang="en-US">
              <a:latin typeface="Rockwel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05DDD7-E50D-2A00-E70B-B6C5F8F5070C}"/>
              </a:ext>
            </a:extLst>
          </p:cNvPr>
          <p:cNvGraphicFramePr>
            <a:graphicFrameLocks noGrp="1"/>
          </p:cNvGraphicFramePr>
          <p:nvPr/>
        </p:nvGraphicFramePr>
        <p:xfrm>
          <a:off x="336430" y="1388852"/>
          <a:ext cx="11076317" cy="459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416">
                  <a:extLst>
                    <a:ext uri="{9D8B030D-6E8A-4147-A177-3AD203B41FA5}">
                      <a16:colId xmlns:a16="http://schemas.microsoft.com/office/drawing/2014/main" val="3559833401"/>
                    </a:ext>
                  </a:extLst>
                </a:gridCol>
                <a:gridCol w="4771961">
                  <a:extLst>
                    <a:ext uri="{9D8B030D-6E8A-4147-A177-3AD203B41FA5}">
                      <a16:colId xmlns:a16="http://schemas.microsoft.com/office/drawing/2014/main" val="82523989"/>
                    </a:ext>
                  </a:extLst>
                </a:gridCol>
                <a:gridCol w="4710940">
                  <a:extLst>
                    <a:ext uri="{9D8B030D-6E8A-4147-A177-3AD203B41FA5}">
                      <a16:colId xmlns:a16="http://schemas.microsoft.com/office/drawing/2014/main" val="3211310719"/>
                    </a:ext>
                  </a:extLst>
                </a:gridCol>
              </a:tblGrid>
              <a:tr h="607089">
                <a:tc>
                  <a:txBody>
                    <a:bodyPr/>
                    <a:lstStyle/>
                    <a:p>
                      <a:pPr algn="ctr"/>
                      <a:endParaRPr lang="en-GB" sz="1600" b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err="1">
                          <a:latin typeface="+mn-lt"/>
                          <a:cs typeface="Arial" panose="020B0604020202020204" pitchFamily="34" charset="0"/>
                        </a:rPr>
                        <a:t>Propagación</a:t>
                      </a:r>
                      <a:r>
                        <a:rPr lang="en-US" sz="1600" b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err="1">
                          <a:latin typeface="+mn-lt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600" b="0">
                          <a:latin typeface="+mn-lt"/>
                          <a:cs typeface="Arial" panose="020B0604020202020204" pitchFamily="34" charset="0"/>
                        </a:rPr>
                        <a:t> X</a:t>
                      </a:r>
                      <a:endParaRPr lang="en-GB" sz="1600" b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err="1">
                          <a:latin typeface="+mn-lt"/>
                          <a:cs typeface="Arial" panose="020B0604020202020204" pitchFamily="34" charset="0"/>
                        </a:rPr>
                        <a:t>Propagación</a:t>
                      </a:r>
                      <a:r>
                        <a:rPr lang="en-US" sz="1600" b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err="1">
                          <a:latin typeface="+mn-lt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600" b="0">
                          <a:latin typeface="+mn-lt"/>
                          <a:cs typeface="Arial" panose="020B0604020202020204" pitchFamily="34" charset="0"/>
                        </a:rPr>
                        <a:t> Y</a:t>
                      </a:r>
                      <a:endParaRPr lang="en-GB" sz="1600" b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630617"/>
                  </a:ext>
                </a:extLst>
              </a:tr>
              <a:tr h="1995395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Sin SOIR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4366"/>
                  </a:ext>
                </a:extLst>
              </a:tr>
              <a:tr h="1995395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Con SOIR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271508"/>
                  </a:ext>
                </a:extLst>
              </a:tr>
            </a:tbl>
          </a:graphicData>
        </a:graphic>
      </p:graphicFrame>
      <p:pic>
        <p:nvPicPr>
          <p:cNvPr id="7" name="Picture 6" descr="A graph of a transmission&#10;&#10;Description automatically generated with medium confidence">
            <a:extLst>
              <a:ext uri="{FF2B5EF4-FFF2-40B4-BE49-F238E27FC236}">
                <a16:creationId xmlns:a16="http://schemas.microsoft.com/office/drawing/2014/main" id="{1735B70B-A6A1-41A8-4B96-69D15FAD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13" y="2084717"/>
            <a:ext cx="4579188" cy="1831675"/>
          </a:xfrm>
          <a:prstGeom prst="rect">
            <a:avLst/>
          </a:prstGeom>
        </p:spPr>
      </p:pic>
      <p:pic>
        <p:nvPicPr>
          <p:cNvPr id="9" name="Picture 8" descr="A graph of a transmission curve&#10;&#10;Description automatically generated with medium confidence">
            <a:extLst>
              <a:ext uri="{FF2B5EF4-FFF2-40B4-BE49-F238E27FC236}">
                <a16:creationId xmlns:a16="http://schemas.microsoft.com/office/drawing/2014/main" id="{02E26EED-250E-69FF-2F83-01D171C8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482" y="2084717"/>
            <a:ext cx="4579188" cy="1831675"/>
          </a:xfrm>
          <a:prstGeom prst="rect">
            <a:avLst/>
          </a:prstGeom>
        </p:spPr>
      </p:pic>
      <p:pic>
        <p:nvPicPr>
          <p:cNvPr id="11" name="Picture 10" descr="A graph of a transmission graph&#10;&#10;Description automatically generated with medium confidence">
            <a:extLst>
              <a:ext uri="{FF2B5EF4-FFF2-40B4-BE49-F238E27FC236}">
                <a16:creationId xmlns:a16="http://schemas.microsoft.com/office/drawing/2014/main" id="{9BC0C033-CADF-1FF0-FAA5-F6752A357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613" y="4063040"/>
            <a:ext cx="4579188" cy="1831675"/>
          </a:xfrm>
          <a:prstGeom prst="rect">
            <a:avLst/>
          </a:prstGeom>
        </p:spPr>
      </p:pic>
      <p:pic>
        <p:nvPicPr>
          <p:cNvPr id="13" name="Picture 12" descr="A graph of a transmission graph&#10;&#10;Description automatically generated with medium confidence">
            <a:extLst>
              <a:ext uri="{FF2B5EF4-FFF2-40B4-BE49-F238E27FC236}">
                <a16:creationId xmlns:a16="http://schemas.microsoft.com/office/drawing/2014/main" id="{FB18EB31-FA52-9B4D-B728-2C80FA567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480" y="4071511"/>
            <a:ext cx="4579190" cy="1831676"/>
          </a:xfrm>
          <a:prstGeom prst="rect">
            <a:avLst/>
          </a:prstGeom>
        </p:spPr>
      </p:pic>
      <p:pic>
        <p:nvPicPr>
          <p:cNvPr id="14" name="Picture Placeholder 24" descr="Bar chart">
            <a:extLst>
              <a:ext uri="{FF2B5EF4-FFF2-40B4-BE49-F238E27FC236}">
                <a16:creationId xmlns:a16="http://schemas.microsoft.com/office/drawing/2014/main" id="{4AB1FB95-BEBD-A054-8DDA-A181623FC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3" b="63"/>
          <a:stretch>
            <a:fillRect/>
          </a:stretch>
        </p:blipFill>
        <p:spPr>
          <a:xfrm>
            <a:off x="247848" y="576132"/>
            <a:ext cx="527316" cy="5239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A6123-0AF2-A9D7-3C15-FB26CE40B03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EFB84B-9B9D-6DD8-90E4-DB4D3446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19334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78A8-4C20-A799-43C2-EC574AA6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88E2B-848E-9A0E-266A-FA1896DA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8346403" cy="859055"/>
          </a:xfrm>
        </p:spPr>
        <p:txBody>
          <a:bodyPr>
            <a:normAutofit/>
          </a:bodyPr>
          <a:lstStyle/>
          <a:p>
            <a:r>
              <a:rPr lang="en-US" err="1">
                <a:latin typeface="Rockwell" panose="02060603020205020403" pitchFamily="18" charset="0"/>
              </a:rPr>
              <a:t>Análisis</a:t>
            </a:r>
            <a:r>
              <a:rPr lang="en-US">
                <a:latin typeface="Rockwell" panose="02060603020205020403" pitchFamily="18" charset="0"/>
              </a:rPr>
              <a:t> y </a:t>
            </a:r>
            <a:r>
              <a:rPr lang="en-US" err="1">
                <a:latin typeface="Rockwell" panose="02060603020205020403" pitchFamily="18" charset="0"/>
              </a:rPr>
              <a:t>Conclusiones</a:t>
            </a:r>
            <a:endParaRPr lang="es-MX">
              <a:latin typeface="Rockwell" panose="020606030202050204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2A987-05A0-1462-037D-398F59727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----------</a:t>
            </a:r>
          </a:p>
        </p:txBody>
      </p:sp>
      <p:pic>
        <p:nvPicPr>
          <p:cNvPr id="13" name="Picture Placeholder 32" descr="Head with Gears">
            <a:extLst>
              <a:ext uri="{FF2B5EF4-FFF2-40B4-BE49-F238E27FC236}">
                <a16:creationId xmlns:a16="http://schemas.microsoft.com/office/drawing/2014/main" id="{E372B1AB-7808-43ED-23C9-E72FDA03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8859774" y="2169495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0B531-D3FC-6FBA-6C16-6CEE17350C6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F1C716-E68C-52BE-B02C-5B196D95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8354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4E0AF-74F8-043A-0C12-071DCE5E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2" descr="Head with Gears">
            <a:extLst>
              <a:ext uri="{FF2B5EF4-FFF2-40B4-BE49-F238E27FC236}">
                <a16:creationId xmlns:a16="http://schemas.microsoft.com/office/drawing/2014/main" id="{0B4F0146-4876-0C58-EB72-BDF19E7F1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271451" y="584028"/>
            <a:ext cx="519896" cy="5150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pic>
        <p:nvPicPr>
          <p:cNvPr id="5" name="Picture 4" descr="A graph of a transmission&#10;&#10;Description automatically generated with medium confidence">
            <a:extLst>
              <a:ext uri="{FF2B5EF4-FFF2-40B4-BE49-F238E27FC236}">
                <a16:creationId xmlns:a16="http://schemas.microsoft.com/office/drawing/2014/main" id="{6815056A-3D05-2769-272D-44B94299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04" y="1954188"/>
            <a:ext cx="6300001" cy="2520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65AD14-8563-70F0-43F0-E99E0FA735D4}"/>
              </a:ext>
            </a:extLst>
          </p:cNvPr>
          <p:cNvGrpSpPr/>
          <p:nvPr/>
        </p:nvGrpSpPr>
        <p:grpSpPr>
          <a:xfrm>
            <a:off x="7571187" y="1329949"/>
            <a:ext cx="3884220" cy="3771950"/>
            <a:chOff x="6351490" y="947263"/>
            <a:chExt cx="3884220" cy="3771950"/>
          </a:xfrm>
        </p:grpSpPr>
        <p:pic>
          <p:nvPicPr>
            <p:cNvPr id="6" name="Picture 2" descr="Quantum Hall effect in graphene - ScienceDirect">
              <a:extLst>
                <a:ext uri="{FF2B5EF4-FFF2-40B4-BE49-F238E27FC236}">
                  <a16:creationId xmlns:a16="http://schemas.microsoft.com/office/drawing/2014/main" id="{DC789DAE-48E8-7056-0032-91A43DA3D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1490" y="947263"/>
              <a:ext cx="3884220" cy="3402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6F1F0-EC00-742A-B24C-20E2446D5657}"/>
                </a:ext>
              </a:extLst>
            </p:cNvPr>
            <p:cNvSpPr txBox="1"/>
            <p:nvPr/>
          </p:nvSpPr>
          <p:spPr>
            <a:xfrm>
              <a:off x="7031958" y="4349881"/>
              <a:ext cx="252328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MX">
                  <a:solidFill>
                    <a:schemeClr val="bg1"/>
                  </a:solidFill>
                  <a:latin typeface="Aptos Light"/>
                </a:rPr>
                <a:t>External Magnetic field</a:t>
              </a:r>
              <a:endParaRPr lang="en-US">
                <a:solidFill>
                  <a:schemeClr val="bg1"/>
                </a:solidFill>
                <a:latin typeface="Aptos Light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A8E619-B6A1-A118-9217-51177126632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AEF998-CD62-BEF7-2873-9B09FDF549E9}"/>
              </a:ext>
            </a:extLst>
          </p:cNvPr>
          <p:cNvSpPr/>
          <p:nvPr/>
        </p:nvSpPr>
        <p:spPr>
          <a:xfrm>
            <a:off x="7804482" y="421236"/>
            <a:ext cx="41008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 b="1" cap="none" spc="0">
                <a:ln/>
                <a:solidFill>
                  <a:schemeClr val="accent3"/>
                </a:solidFill>
                <a:effectLst/>
              </a:rPr>
              <a:t>Quantum Hall Effect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3F337-2398-F315-450C-080C726C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46</a:t>
            </a:fld>
            <a:endParaRPr lang="en-US" noProof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7AD7B6BE-0D92-2EC5-5937-9812B7BAD485}"/>
              </a:ext>
            </a:extLst>
          </p:cNvPr>
          <p:cNvSpPr txBox="1">
            <a:spLocks/>
          </p:cNvSpPr>
          <p:nvPr/>
        </p:nvSpPr>
        <p:spPr>
          <a:xfrm>
            <a:off x="991956" y="639100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ckwell"/>
              </a:rPr>
              <a:t>Conclusiones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37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D76B5-DD20-FFAE-FCEE-B4B173EA2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transmission graph&#10;&#10;Description automatically generated with medium confidence">
            <a:extLst>
              <a:ext uri="{FF2B5EF4-FFF2-40B4-BE49-F238E27FC236}">
                <a16:creationId xmlns:a16="http://schemas.microsoft.com/office/drawing/2014/main" id="{120176D8-56A0-D18D-DB86-6D26436FD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98" y="2878259"/>
            <a:ext cx="6300002" cy="2520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18629-23A1-C59D-EAB0-DDA7D9CEA93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46ACE358-DBB5-801A-F64D-11AA76DD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87" y="1414183"/>
            <a:ext cx="3162010" cy="42691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849ED2-0068-6D2D-BA01-F5DAD470046D}"/>
              </a:ext>
            </a:extLst>
          </p:cNvPr>
          <p:cNvSpPr/>
          <p:nvPr/>
        </p:nvSpPr>
        <p:spPr>
          <a:xfrm>
            <a:off x="1072720" y="5727705"/>
            <a:ext cx="37278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Weak Localization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81D8DC-D762-F9D0-3999-8F52FFB2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47</a:t>
            </a:fld>
            <a:endParaRPr lang="en-US" noProof="0"/>
          </a:p>
        </p:txBody>
      </p:sp>
      <p:pic>
        <p:nvPicPr>
          <p:cNvPr id="7" name="Picture Placeholder 32" descr="Head with Gears">
            <a:extLst>
              <a:ext uri="{FF2B5EF4-FFF2-40B4-BE49-F238E27FC236}">
                <a16:creationId xmlns:a16="http://schemas.microsoft.com/office/drawing/2014/main" id="{7318A09A-D4F1-EB2B-2E8F-FAE2F60ED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3" b="63"/>
          <a:stretch>
            <a:fillRect/>
          </a:stretch>
        </p:blipFill>
        <p:spPr>
          <a:xfrm>
            <a:off x="271451" y="584028"/>
            <a:ext cx="519896" cy="5150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9277F58D-DC73-4152-4106-201EDDCCFFB1}"/>
              </a:ext>
            </a:extLst>
          </p:cNvPr>
          <p:cNvSpPr txBox="1">
            <a:spLocks/>
          </p:cNvSpPr>
          <p:nvPr/>
        </p:nvSpPr>
        <p:spPr>
          <a:xfrm>
            <a:off x="991956" y="639100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ckwell"/>
              </a:rPr>
              <a:t>Conclusiones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56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B3C54-73D8-383D-C9EC-D623D2D6C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42EC84-F94E-BE55-3E6A-5F286DD12F41}"/>
              </a:ext>
            </a:extLst>
          </p:cNvPr>
          <p:cNvCxnSpPr/>
          <p:nvPr/>
        </p:nvCxnSpPr>
        <p:spPr>
          <a:xfrm>
            <a:off x="9014313" y="2160819"/>
            <a:ext cx="1041400" cy="17073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Content Placeholder 2" descr="Dark Gray Cube">
                <a:extLst>
                  <a:ext uri="{FF2B5EF4-FFF2-40B4-BE49-F238E27FC236}">
                    <a16:creationId xmlns:a16="http://schemas.microsoft.com/office/drawing/2014/main" id="{E6D5B06B-D3BF-2920-4041-428BEBAF60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53400" y="1449564"/>
              <a:ext cx="1200458" cy="12923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00458" cy="129236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408290" ay="1308223" az="5497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88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Content Placeholder 2" descr="Dark Gray Cube">
                <a:extLst>
                  <a:ext uri="{FF2B5EF4-FFF2-40B4-BE49-F238E27FC236}">
                    <a16:creationId xmlns:a16="http://schemas.microsoft.com/office/drawing/2014/main" id="{E6D5B06B-D3BF-2920-4041-428BEBAF60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3400" y="1449564"/>
                <a:ext cx="1200458" cy="129236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CA336-29F8-F18F-CFE8-A7DA12D972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2" descr="Dark Gray Cube">
                <a:extLst>
                  <a:ext uri="{FF2B5EF4-FFF2-40B4-BE49-F238E27FC236}">
                    <a16:creationId xmlns:a16="http://schemas.microsoft.com/office/drawing/2014/main" id="{194F2705-D74B-EB0B-899F-99857C0823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74762" y="3448396"/>
              <a:ext cx="2444148" cy="26312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44148" cy="263126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408290" ay="1308223" az="54970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2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2" descr="Dark Gray Cube">
                <a:extLst>
                  <a:ext uri="{FF2B5EF4-FFF2-40B4-BE49-F238E27FC236}">
                    <a16:creationId xmlns:a16="http://schemas.microsoft.com/office/drawing/2014/main" id="{194F2705-D74B-EB0B-899F-99857C082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4762" y="3448396"/>
                <a:ext cx="2444148" cy="2631266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ED4FD3A-E3BA-5A41-8D0C-D8BF5DAD021F}"/>
              </a:ext>
            </a:extLst>
          </p:cNvPr>
          <p:cNvGrpSpPr/>
          <p:nvPr/>
        </p:nvGrpSpPr>
        <p:grpSpPr>
          <a:xfrm>
            <a:off x="464633" y="4015587"/>
            <a:ext cx="2338465" cy="523220"/>
            <a:chOff x="3357797" y="4428798"/>
            <a:chExt cx="2338465" cy="5232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C0D3111-6BCF-27E2-70C1-7E01B77C9F2D}"/>
                </a:ext>
              </a:extLst>
            </p:cNvPr>
            <p:cNvCxnSpPr/>
            <p:nvPr/>
          </p:nvCxnSpPr>
          <p:spPr>
            <a:xfrm>
              <a:off x="3357797" y="4938534"/>
              <a:ext cx="2338465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BF3159-978D-C668-ED77-49AFF4246DD2}"/>
                </a:ext>
              </a:extLst>
            </p:cNvPr>
            <p:cNvSpPr txBox="1"/>
            <p:nvPr/>
          </p:nvSpPr>
          <p:spPr>
            <a:xfrm>
              <a:off x="4512680" y="4428798"/>
              <a:ext cx="852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606C0C-EBA7-D13D-C1B1-4485F8879E35}"/>
              </a:ext>
            </a:extLst>
          </p:cNvPr>
          <p:cNvGrpSpPr/>
          <p:nvPr/>
        </p:nvGrpSpPr>
        <p:grpSpPr>
          <a:xfrm>
            <a:off x="4739328" y="3944640"/>
            <a:ext cx="2338465" cy="523220"/>
            <a:chOff x="7632492" y="4357851"/>
            <a:chExt cx="2338465" cy="52322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54FFA3-3E21-C356-4A83-DB687CEF4DA5}"/>
                </a:ext>
              </a:extLst>
            </p:cNvPr>
            <p:cNvCxnSpPr/>
            <p:nvPr/>
          </p:nvCxnSpPr>
          <p:spPr>
            <a:xfrm>
              <a:off x="7632492" y="4881071"/>
              <a:ext cx="2338465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C3F6B-8EE2-0E27-E202-865375B0C87F}"/>
                </a:ext>
              </a:extLst>
            </p:cNvPr>
            <p:cNvSpPr txBox="1"/>
            <p:nvPr/>
          </p:nvSpPr>
          <p:spPr>
            <a:xfrm>
              <a:off x="8497376" y="4357851"/>
              <a:ext cx="852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0122C-9316-F96A-782B-DA38B5C2201B}"/>
              </a:ext>
            </a:extLst>
          </p:cNvPr>
          <p:cNvGrpSpPr/>
          <p:nvPr/>
        </p:nvGrpSpPr>
        <p:grpSpPr>
          <a:xfrm>
            <a:off x="4666876" y="5087224"/>
            <a:ext cx="2338465" cy="523220"/>
            <a:chOff x="7560040" y="5500435"/>
            <a:chExt cx="2338465" cy="52322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F67F773-BFE2-2285-713A-B6F2E2B69BEC}"/>
                </a:ext>
              </a:extLst>
            </p:cNvPr>
            <p:cNvCxnSpPr/>
            <p:nvPr/>
          </p:nvCxnSpPr>
          <p:spPr>
            <a:xfrm>
              <a:off x="7560040" y="5517508"/>
              <a:ext cx="2338465" cy="0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A3F220-D08D-06C0-7360-88E10D1740B9}"/>
                </a:ext>
              </a:extLst>
            </p:cNvPr>
            <p:cNvSpPr txBox="1"/>
            <p:nvPr/>
          </p:nvSpPr>
          <p:spPr>
            <a:xfrm>
              <a:off x="8501819" y="5500435"/>
              <a:ext cx="852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4E447F-C9F9-CA9C-2580-3DF7BEF54C75}"/>
              </a:ext>
            </a:extLst>
          </p:cNvPr>
          <p:cNvGrpSpPr/>
          <p:nvPr/>
        </p:nvGrpSpPr>
        <p:grpSpPr>
          <a:xfrm>
            <a:off x="444500" y="5104297"/>
            <a:ext cx="2338465" cy="523220"/>
            <a:chOff x="7560040" y="5500435"/>
            <a:chExt cx="2338465" cy="52322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B6A384-A369-C093-E134-C31B9F8ED965}"/>
                </a:ext>
              </a:extLst>
            </p:cNvPr>
            <p:cNvCxnSpPr/>
            <p:nvPr/>
          </p:nvCxnSpPr>
          <p:spPr>
            <a:xfrm>
              <a:off x="7560040" y="5517508"/>
              <a:ext cx="2338465" cy="0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EE821E-4F99-54C5-0F8A-661E77704D82}"/>
                </a:ext>
              </a:extLst>
            </p:cNvPr>
            <p:cNvSpPr txBox="1"/>
            <p:nvPr/>
          </p:nvSpPr>
          <p:spPr>
            <a:xfrm>
              <a:off x="8501819" y="5500435"/>
              <a:ext cx="852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957527-EC13-CC2F-D119-9DDEADE3C181}"/>
                  </a:ext>
                </a:extLst>
              </p:cNvPr>
              <p:cNvSpPr txBox="1"/>
              <p:nvPr/>
            </p:nvSpPr>
            <p:spPr>
              <a:xfrm>
                <a:off x="6210110" y="1890672"/>
                <a:ext cx="12004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sz="2800">
                    <a:solidFill>
                      <a:srgbClr val="00B0F0"/>
                    </a:solidFill>
                  </a:rPr>
                  <a:t>B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957527-EC13-CC2F-D119-9DDEADE3C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110" y="1890672"/>
                <a:ext cx="1200458" cy="523220"/>
              </a:xfrm>
              <a:prstGeom prst="rect">
                <a:avLst/>
              </a:prstGeom>
              <a:blipFill>
                <a:blip r:embed="rId6"/>
                <a:stretch>
                  <a:fillRect l="-10526" t="-11628" r="-2105" b="-2790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8E2DD4-D005-F4AA-4D59-CD7AC2192A1B}"/>
              </a:ext>
            </a:extLst>
          </p:cNvPr>
          <p:cNvCxnSpPr/>
          <p:nvPr/>
        </p:nvCxnSpPr>
        <p:spPr>
          <a:xfrm>
            <a:off x="7451545" y="2152282"/>
            <a:ext cx="1041400" cy="17073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1D38E-8267-120F-57DC-8222DEEDB936}"/>
                  </a:ext>
                </a:extLst>
              </p:cNvPr>
              <p:cNvSpPr txBox="1"/>
              <p:nvPr/>
            </p:nvSpPr>
            <p:spPr>
              <a:xfrm>
                <a:off x="10214771" y="1916282"/>
                <a:ext cx="12004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sz="2800">
                    <a:solidFill>
                      <a:srgbClr val="00B0F0"/>
                    </a:solidFill>
                  </a:rPr>
                  <a:t>B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1D38E-8267-120F-57DC-8222DEED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771" y="1916282"/>
                <a:ext cx="1200458" cy="523220"/>
              </a:xfrm>
              <a:prstGeom prst="rect">
                <a:avLst/>
              </a:prstGeom>
              <a:blipFill>
                <a:blip r:embed="rId7"/>
                <a:stretch>
                  <a:fillRect l="-10417" t="-11905" r="-1042" b="-3095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DBEB686-E8EC-B9A9-2A7F-3150C5A8D00B}"/>
              </a:ext>
            </a:extLst>
          </p:cNvPr>
          <p:cNvSpPr txBox="1"/>
          <p:nvPr/>
        </p:nvSpPr>
        <p:spPr>
          <a:xfrm>
            <a:off x="7541623" y="2839277"/>
            <a:ext cx="244054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MX">
                <a:solidFill>
                  <a:schemeClr val="bg1"/>
                </a:solidFill>
                <a:latin typeface="Aptos Light"/>
              </a:rPr>
              <a:t>Canales </a:t>
            </a:r>
            <a:r>
              <a:rPr lang="en-MX" err="1">
                <a:solidFill>
                  <a:schemeClr val="bg1"/>
                </a:solidFill>
                <a:latin typeface="Aptos Light"/>
              </a:rPr>
              <a:t>indistinguibles</a:t>
            </a:r>
            <a:endParaRPr lang="en-US" err="1">
              <a:solidFill>
                <a:schemeClr val="bg1"/>
              </a:solidFill>
              <a:latin typeface="Apto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4FED6-79E2-7F3B-A9E6-DECA2B2B089B}"/>
                  </a:ext>
                </a:extLst>
              </p:cNvPr>
              <p:cNvSpPr txBox="1"/>
              <p:nvPr/>
            </p:nvSpPr>
            <p:spPr>
              <a:xfrm>
                <a:off x="7690028" y="961517"/>
                <a:ext cx="2247475" cy="39895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unc>
                        <m:func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4FED6-79E2-7F3B-A9E6-DECA2B2B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028" y="961517"/>
                <a:ext cx="2247475" cy="3989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9E5F47-6A0A-73FF-04F4-031F91E1F7FD}"/>
                  </a:ext>
                </a:extLst>
              </p:cNvPr>
              <p:cNvSpPr txBox="1"/>
              <p:nvPr/>
            </p:nvSpPr>
            <p:spPr>
              <a:xfrm>
                <a:off x="2374762" y="3009024"/>
                <a:ext cx="2611648" cy="57881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MX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MX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p>
                        <m:sSupPr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8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𝚿</m:t>
                          </m:r>
                        </m:e>
                        <m:sup>
                          <m:r>
                            <a:rPr lang="es-MX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s-MX" sz="2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es-MX" sz="28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9E5F47-6A0A-73FF-04F4-031F91E1F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762" y="3009024"/>
                <a:ext cx="2611648" cy="578813"/>
              </a:xfrm>
              <a:prstGeom prst="rect">
                <a:avLst/>
              </a:prstGeom>
              <a:blipFill>
                <a:blip r:embed="rId9"/>
                <a:stretch>
                  <a:fillRect t="-17021" b="-8511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389FB4-C9B8-EEEE-63A0-B9552D2DADDC}"/>
                  </a:ext>
                </a:extLst>
              </p:cNvPr>
              <p:cNvSpPr txBox="1"/>
              <p:nvPr/>
            </p:nvSpPr>
            <p:spPr>
              <a:xfrm>
                <a:off x="7608289" y="4333626"/>
                <a:ext cx="3806940" cy="969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s-MX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s-MX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s-MX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389FB4-C9B8-EEEE-63A0-B9552D2DA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289" y="4333626"/>
                <a:ext cx="3806940" cy="969304"/>
              </a:xfrm>
              <a:prstGeom prst="rect">
                <a:avLst/>
              </a:prstGeom>
              <a:blipFill>
                <a:blip r:embed="rId10"/>
                <a:stretch>
                  <a:fillRect l="-1993" t="-1299" b="-5195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22">
            <a:extLst>
              <a:ext uri="{FF2B5EF4-FFF2-40B4-BE49-F238E27FC236}">
                <a16:creationId xmlns:a16="http://schemas.microsoft.com/office/drawing/2014/main" id="{C477074D-425F-EB7E-E579-9D187ADE3B52}"/>
              </a:ext>
            </a:extLst>
          </p:cNvPr>
          <p:cNvSpPr/>
          <p:nvPr/>
        </p:nvSpPr>
        <p:spPr>
          <a:xfrm>
            <a:off x="2941983" y="4439478"/>
            <a:ext cx="1577008" cy="583096"/>
          </a:xfrm>
          <a:custGeom>
            <a:avLst/>
            <a:gdLst>
              <a:gd name="connsiteX0" fmla="*/ 0 w 1577008"/>
              <a:gd name="connsiteY0" fmla="*/ 0 h 583096"/>
              <a:gd name="connsiteX1" fmla="*/ 92765 w 1577008"/>
              <a:gd name="connsiteY1" fmla="*/ 13252 h 583096"/>
              <a:gd name="connsiteX2" fmla="*/ 185530 w 1577008"/>
              <a:gd name="connsiteY2" fmla="*/ 39757 h 583096"/>
              <a:gd name="connsiteX3" fmla="*/ 212034 w 1577008"/>
              <a:gd name="connsiteY3" fmla="*/ 79513 h 583096"/>
              <a:gd name="connsiteX4" fmla="*/ 238539 w 1577008"/>
              <a:gd name="connsiteY4" fmla="*/ 106018 h 583096"/>
              <a:gd name="connsiteX5" fmla="*/ 251791 w 1577008"/>
              <a:gd name="connsiteY5" fmla="*/ 145774 h 583096"/>
              <a:gd name="connsiteX6" fmla="*/ 344556 w 1577008"/>
              <a:gd name="connsiteY6" fmla="*/ 225287 h 583096"/>
              <a:gd name="connsiteX7" fmla="*/ 371060 w 1577008"/>
              <a:gd name="connsiteY7" fmla="*/ 265044 h 583096"/>
              <a:gd name="connsiteX8" fmla="*/ 397565 w 1577008"/>
              <a:gd name="connsiteY8" fmla="*/ 291548 h 583096"/>
              <a:gd name="connsiteX9" fmla="*/ 410817 w 1577008"/>
              <a:gd name="connsiteY9" fmla="*/ 331305 h 583096"/>
              <a:gd name="connsiteX10" fmla="*/ 463826 w 1577008"/>
              <a:gd name="connsiteY10" fmla="*/ 397565 h 583096"/>
              <a:gd name="connsiteX11" fmla="*/ 450574 w 1577008"/>
              <a:gd name="connsiteY11" fmla="*/ 516835 h 583096"/>
              <a:gd name="connsiteX12" fmla="*/ 304800 w 1577008"/>
              <a:gd name="connsiteY12" fmla="*/ 583096 h 583096"/>
              <a:gd name="connsiteX13" fmla="*/ 198782 w 1577008"/>
              <a:gd name="connsiteY13" fmla="*/ 569844 h 583096"/>
              <a:gd name="connsiteX14" fmla="*/ 185530 w 1577008"/>
              <a:gd name="connsiteY14" fmla="*/ 530087 h 583096"/>
              <a:gd name="connsiteX15" fmla="*/ 225287 w 1577008"/>
              <a:gd name="connsiteY15" fmla="*/ 463826 h 583096"/>
              <a:gd name="connsiteX16" fmla="*/ 265043 w 1577008"/>
              <a:gd name="connsiteY16" fmla="*/ 437322 h 583096"/>
              <a:gd name="connsiteX17" fmla="*/ 304800 w 1577008"/>
              <a:gd name="connsiteY17" fmla="*/ 424070 h 583096"/>
              <a:gd name="connsiteX18" fmla="*/ 331304 w 1577008"/>
              <a:gd name="connsiteY18" fmla="*/ 397565 h 583096"/>
              <a:gd name="connsiteX19" fmla="*/ 397565 w 1577008"/>
              <a:gd name="connsiteY19" fmla="*/ 357809 h 583096"/>
              <a:gd name="connsiteX20" fmla="*/ 662608 w 1577008"/>
              <a:gd name="connsiteY20" fmla="*/ 410818 h 583096"/>
              <a:gd name="connsiteX21" fmla="*/ 742121 w 1577008"/>
              <a:gd name="connsiteY21" fmla="*/ 463826 h 583096"/>
              <a:gd name="connsiteX22" fmla="*/ 768626 w 1577008"/>
              <a:gd name="connsiteY22" fmla="*/ 490331 h 583096"/>
              <a:gd name="connsiteX23" fmla="*/ 848139 w 1577008"/>
              <a:gd name="connsiteY23" fmla="*/ 516835 h 583096"/>
              <a:gd name="connsiteX24" fmla="*/ 980660 w 1577008"/>
              <a:gd name="connsiteY24" fmla="*/ 477079 h 583096"/>
              <a:gd name="connsiteX25" fmla="*/ 1020417 w 1577008"/>
              <a:gd name="connsiteY25" fmla="*/ 463826 h 583096"/>
              <a:gd name="connsiteX26" fmla="*/ 1060174 w 1577008"/>
              <a:gd name="connsiteY26" fmla="*/ 450574 h 583096"/>
              <a:gd name="connsiteX27" fmla="*/ 1126434 w 1577008"/>
              <a:gd name="connsiteY27" fmla="*/ 397565 h 583096"/>
              <a:gd name="connsiteX28" fmla="*/ 1179443 w 1577008"/>
              <a:gd name="connsiteY28" fmla="*/ 318052 h 583096"/>
              <a:gd name="connsiteX29" fmla="*/ 1205947 w 1577008"/>
              <a:gd name="connsiteY29" fmla="*/ 278296 h 583096"/>
              <a:gd name="connsiteX30" fmla="*/ 1245704 w 1577008"/>
              <a:gd name="connsiteY30" fmla="*/ 265044 h 583096"/>
              <a:gd name="connsiteX31" fmla="*/ 1285460 w 1577008"/>
              <a:gd name="connsiteY31" fmla="*/ 278296 h 583096"/>
              <a:gd name="connsiteX32" fmla="*/ 1325217 w 1577008"/>
              <a:gd name="connsiteY32" fmla="*/ 344557 h 583096"/>
              <a:gd name="connsiteX33" fmla="*/ 1338469 w 1577008"/>
              <a:gd name="connsiteY33" fmla="*/ 397565 h 583096"/>
              <a:gd name="connsiteX34" fmla="*/ 1298713 w 1577008"/>
              <a:gd name="connsiteY34" fmla="*/ 530087 h 583096"/>
              <a:gd name="connsiteX35" fmla="*/ 1219200 w 1577008"/>
              <a:gd name="connsiteY35" fmla="*/ 556592 h 583096"/>
              <a:gd name="connsiteX36" fmla="*/ 1179443 w 1577008"/>
              <a:gd name="connsiteY36" fmla="*/ 569844 h 583096"/>
              <a:gd name="connsiteX37" fmla="*/ 1033669 w 1577008"/>
              <a:gd name="connsiteY37" fmla="*/ 530087 h 583096"/>
              <a:gd name="connsiteX38" fmla="*/ 1007165 w 1577008"/>
              <a:gd name="connsiteY38" fmla="*/ 490331 h 583096"/>
              <a:gd name="connsiteX39" fmla="*/ 980660 w 1577008"/>
              <a:gd name="connsiteY39" fmla="*/ 410818 h 583096"/>
              <a:gd name="connsiteX40" fmla="*/ 1007165 w 1577008"/>
              <a:gd name="connsiteY40" fmla="*/ 331305 h 583096"/>
              <a:gd name="connsiteX41" fmla="*/ 1113182 w 1577008"/>
              <a:gd name="connsiteY41" fmla="*/ 251792 h 583096"/>
              <a:gd name="connsiteX42" fmla="*/ 1152939 w 1577008"/>
              <a:gd name="connsiteY42" fmla="*/ 238539 h 583096"/>
              <a:gd name="connsiteX43" fmla="*/ 1232452 w 1577008"/>
              <a:gd name="connsiteY43" fmla="*/ 172279 h 583096"/>
              <a:gd name="connsiteX44" fmla="*/ 1311965 w 1577008"/>
              <a:gd name="connsiteY44" fmla="*/ 145774 h 583096"/>
              <a:gd name="connsiteX45" fmla="*/ 1351721 w 1577008"/>
              <a:gd name="connsiteY45" fmla="*/ 132522 h 583096"/>
              <a:gd name="connsiteX46" fmla="*/ 1510747 w 1577008"/>
              <a:gd name="connsiteY46" fmla="*/ 106018 h 583096"/>
              <a:gd name="connsiteX47" fmla="*/ 1577008 w 1577008"/>
              <a:gd name="connsiteY47" fmla="*/ 106018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577008" h="583096">
                <a:moveTo>
                  <a:pt x="0" y="0"/>
                </a:moveTo>
                <a:cubicBezTo>
                  <a:pt x="30922" y="4417"/>
                  <a:pt x="62033" y="7664"/>
                  <a:pt x="92765" y="13252"/>
                </a:cubicBezTo>
                <a:cubicBezTo>
                  <a:pt x="129368" y="19907"/>
                  <a:pt x="151471" y="28404"/>
                  <a:pt x="185530" y="39757"/>
                </a:cubicBezTo>
                <a:cubicBezTo>
                  <a:pt x="194365" y="53009"/>
                  <a:pt x="202085" y="67076"/>
                  <a:pt x="212034" y="79513"/>
                </a:cubicBezTo>
                <a:cubicBezTo>
                  <a:pt x="219839" y="89270"/>
                  <a:pt x="232111" y="95304"/>
                  <a:pt x="238539" y="106018"/>
                </a:cubicBezTo>
                <a:cubicBezTo>
                  <a:pt x="245726" y="117996"/>
                  <a:pt x="243672" y="134407"/>
                  <a:pt x="251791" y="145774"/>
                </a:cubicBezTo>
                <a:cubicBezTo>
                  <a:pt x="281005" y="186674"/>
                  <a:pt x="306352" y="199818"/>
                  <a:pt x="344556" y="225287"/>
                </a:cubicBezTo>
                <a:cubicBezTo>
                  <a:pt x="353391" y="238539"/>
                  <a:pt x="361110" y="252607"/>
                  <a:pt x="371060" y="265044"/>
                </a:cubicBezTo>
                <a:cubicBezTo>
                  <a:pt x="378865" y="274800"/>
                  <a:pt x="391137" y="280834"/>
                  <a:pt x="397565" y="291548"/>
                </a:cubicBezTo>
                <a:cubicBezTo>
                  <a:pt x="404752" y="303526"/>
                  <a:pt x="404570" y="318811"/>
                  <a:pt x="410817" y="331305"/>
                </a:cubicBezTo>
                <a:cubicBezTo>
                  <a:pt x="427535" y="364740"/>
                  <a:pt x="439173" y="372913"/>
                  <a:pt x="463826" y="397565"/>
                </a:cubicBezTo>
                <a:cubicBezTo>
                  <a:pt x="459409" y="437322"/>
                  <a:pt x="464934" y="479500"/>
                  <a:pt x="450574" y="516835"/>
                </a:cubicBezTo>
                <a:cubicBezTo>
                  <a:pt x="424378" y="584945"/>
                  <a:pt x="361178" y="575042"/>
                  <a:pt x="304800" y="583096"/>
                </a:cubicBezTo>
                <a:cubicBezTo>
                  <a:pt x="269461" y="578679"/>
                  <a:pt x="231327" y="584308"/>
                  <a:pt x="198782" y="569844"/>
                </a:cubicBezTo>
                <a:cubicBezTo>
                  <a:pt x="186017" y="564171"/>
                  <a:pt x="185530" y="544056"/>
                  <a:pt x="185530" y="530087"/>
                </a:cubicBezTo>
                <a:cubicBezTo>
                  <a:pt x="185530" y="500375"/>
                  <a:pt x="204292" y="480622"/>
                  <a:pt x="225287" y="463826"/>
                </a:cubicBezTo>
                <a:cubicBezTo>
                  <a:pt x="237724" y="453877"/>
                  <a:pt x="250797" y="444445"/>
                  <a:pt x="265043" y="437322"/>
                </a:cubicBezTo>
                <a:cubicBezTo>
                  <a:pt x="277537" y="431075"/>
                  <a:pt x="291548" y="428487"/>
                  <a:pt x="304800" y="424070"/>
                </a:cubicBezTo>
                <a:cubicBezTo>
                  <a:pt x="313635" y="415235"/>
                  <a:pt x="320590" y="403993"/>
                  <a:pt x="331304" y="397565"/>
                </a:cubicBezTo>
                <a:cubicBezTo>
                  <a:pt x="417326" y="345951"/>
                  <a:pt x="330402" y="424969"/>
                  <a:pt x="397565" y="357809"/>
                </a:cubicBezTo>
                <a:cubicBezTo>
                  <a:pt x="413286" y="360055"/>
                  <a:pt x="612140" y="377173"/>
                  <a:pt x="662608" y="410818"/>
                </a:cubicBezTo>
                <a:cubicBezTo>
                  <a:pt x="689112" y="428487"/>
                  <a:pt x="719597" y="441302"/>
                  <a:pt x="742121" y="463826"/>
                </a:cubicBezTo>
                <a:cubicBezTo>
                  <a:pt x="750956" y="472661"/>
                  <a:pt x="757451" y="484743"/>
                  <a:pt x="768626" y="490331"/>
                </a:cubicBezTo>
                <a:cubicBezTo>
                  <a:pt x="793614" y="502825"/>
                  <a:pt x="848139" y="516835"/>
                  <a:pt x="848139" y="516835"/>
                </a:cubicBezTo>
                <a:cubicBezTo>
                  <a:pt x="928246" y="496808"/>
                  <a:pt x="883877" y="509340"/>
                  <a:pt x="980660" y="477079"/>
                </a:cubicBezTo>
                <a:lnTo>
                  <a:pt x="1020417" y="463826"/>
                </a:lnTo>
                <a:lnTo>
                  <a:pt x="1060174" y="450574"/>
                </a:lnTo>
                <a:cubicBezTo>
                  <a:pt x="1086258" y="433185"/>
                  <a:pt x="1107549" y="422745"/>
                  <a:pt x="1126434" y="397565"/>
                </a:cubicBezTo>
                <a:cubicBezTo>
                  <a:pt x="1145547" y="372081"/>
                  <a:pt x="1161773" y="344556"/>
                  <a:pt x="1179443" y="318052"/>
                </a:cubicBezTo>
                <a:cubicBezTo>
                  <a:pt x="1188278" y="304800"/>
                  <a:pt x="1190837" y="283332"/>
                  <a:pt x="1205947" y="278296"/>
                </a:cubicBezTo>
                <a:lnTo>
                  <a:pt x="1245704" y="265044"/>
                </a:lnTo>
                <a:cubicBezTo>
                  <a:pt x="1258956" y="269461"/>
                  <a:pt x="1273482" y="271109"/>
                  <a:pt x="1285460" y="278296"/>
                </a:cubicBezTo>
                <a:cubicBezTo>
                  <a:pt x="1314172" y="295523"/>
                  <a:pt x="1316590" y="314362"/>
                  <a:pt x="1325217" y="344557"/>
                </a:cubicBezTo>
                <a:cubicBezTo>
                  <a:pt x="1330220" y="362069"/>
                  <a:pt x="1334052" y="379896"/>
                  <a:pt x="1338469" y="397565"/>
                </a:cubicBezTo>
                <a:cubicBezTo>
                  <a:pt x="1334763" y="423509"/>
                  <a:pt x="1336528" y="506453"/>
                  <a:pt x="1298713" y="530087"/>
                </a:cubicBezTo>
                <a:cubicBezTo>
                  <a:pt x="1275022" y="544894"/>
                  <a:pt x="1245704" y="547757"/>
                  <a:pt x="1219200" y="556592"/>
                </a:cubicBezTo>
                <a:lnTo>
                  <a:pt x="1179443" y="569844"/>
                </a:lnTo>
                <a:cubicBezTo>
                  <a:pt x="1086260" y="559490"/>
                  <a:pt x="1076432" y="583541"/>
                  <a:pt x="1033669" y="530087"/>
                </a:cubicBezTo>
                <a:cubicBezTo>
                  <a:pt x="1023720" y="517650"/>
                  <a:pt x="1016000" y="503583"/>
                  <a:pt x="1007165" y="490331"/>
                </a:cubicBezTo>
                <a:cubicBezTo>
                  <a:pt x="998330" y="463827"/>
                  <a:pt x="971825" y="437322"/>
                  <a:pt x="980660" y="410818"/>
                </a:cubicBezTo>
                <a:cubicBezTo>
                  <a:pt x="989495" y="384314"/>
                  <a:pt x="987410" y="351061"/>
                  <a:pt x="1007165" y="331305"/>
                </a:cubicBezTo>
                <a:cubicBezTo>
                  <a:pt x="1038562" y="299907"/>
                  <a:pt x="1068223" y="266779"/>
                  <a:pt x="1113182" y="251792"/>
                </a:cubicBezTo>
                <a:lnTo>
                  <a:pt x="1152939" y="238539"/>
                </a:lnTo>
                <a:cubicBezTo>
                  <a:pt x="1177907" y="213571"/>
                  <a:pt x="1199240" y="187040"/>
                  <a:pt x="1232452" y="172279"/>
                </a:cubicBezTo>
                <a:cubicBezTo>
                  <a:pt x="1257982" y="160932"/>
                  <a:pt x="1285461" y="154609"/>
                  <a:pt x="1311965" y="145774"/>
                </a:cubicBezTo>
                <a:cubicBezTo>
                  <a:pt x="1325217" y="141357"/>
                  <a:pt x="1338023" y="135261"/>
                  <a:pt x="1351721" y="132522"/>
                </a:cubicBezTo>
                <a:cubicBezTo>
                  <a:pt x="1406277" y="121611"/>
                  <a:pt x="1454390" y="110714"/>
                  <a:pt x="1510747" y="106018"/>
                </a:cubicBezTo>
                <a:cubicBezTo>
                  <a:pt x="1532758" y="104184"/>
                  <a:pt x="1554921" y="106018"/>
                  <a:pt x="1577008" y="106018"/>
                </a:cubicBezTo>
              </a:path>
            </a:pathLst>
          </a:cu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9DA15806-ADC9-451C-009B-5EA62FC2C658}"/>
              </a:ext>
            </a:extLst>
          </p:cNvPr>
          <p:cNvSpPr/>
          <p:nvPr/>
        </p:nvSpPr>
        <p:spPr>
          <a:xfrm rot="10800000" flipH="1">
            <a:off x="2961863" y="4817162"/>
            <a:ext cx="1577008" cy="583096"/>
          </a:xfrm>
          <a:custGeom>
            <a:avLst/>
            <a:gdLst>
              <a:gd name="connsiteX0" fmla="*/ 0 w 1577008"/>
              <a:gd name="connsiteY0" fmla="*/ 0 h 583096"/>
              <a:gd name="connsiteX1" fmla="*/ 92765 w 1577008"/>
              <a:gd name="connsiteY1" fmla="*/ 13252 h 583096"/>
              <a:gd name="connsiteX2" fmla="*/ 185530 w 1577008"/>
              <a:gd name="connsiteY2" fmla="*/ 39757 h 583096"/>
              <a:gd name="connsiteX3" fmla="*/ 212034 w 1577008"/>
              <a:gd name="connsiteY3" fmla="*/ 79513 h 583096"/>
              <a:gd name="connsiteX4" fmla="*/ 238539 w 1577008"/>
              <a:gd name="connsiteY4" fmla="*/ 106018 h 583096"/>
              <a:gd name="connsiteX5" fmla="*/ 251791 w 1577008"/>
              <a:gd name="connsiteY5" fmla="*/ 145774 h 583096"/>
              <a:gd name="connsiteX6" fmla="*/ 344556 w 1577008"/>
              <a:gd name="connsiteY6" fmla="*/ 225287 h 583096"/>
              <a:gd name="connsiteX7" fmla="*/ 371060 w 1577008"/>
              <a:gd name="connsiteY7" fmla="*/ 265044 h 583096"/>
              <a:gd name="connsiteX8" fmla="*/ 397565 w 1577008"/>
              <a:gd name="connsiteY8" fmla="*/ 291548 h 583096"/>
              <a:gd name="connsiteX9" fmla="*/ 410817 w 1577008"/>
              <a:gd name="connsiteY9" fmla="*/ 331305 h 583096"/>
              <a:gd name="connsiteX10" fmla="*/ 463826 w 1577008"/>
              <a:gd name="connsiteY10" fmla="*/ 397565 h 583096"/>
              <a:gd name="connsiteX11" fmla="*/ 450574 w 1577008"/>
              <a:gd name="connsiteY11" fmla="*/ 516835 h 583096"/>
              <a:gd name="connsiteX12" fmla="*/ 304800 w 1577008"/>
              <a:gd name="connsiteY12" fmla="*/ 583096 h 583096"/>
              <a:gd name="connsiteX13" fmla="*/ 198782 w 1577008"/>
              <a:gd name="connsiteY13" fmla="*/ 569844 h 583096"/>
              <a:gd name="connsiteX14" fmla="*/ 185530 w 1577008"/>
              <a:gd name="connsiteY14" fmla="*/ 530087 h 583096"/>
              <a:gd name="connsiteX15" fmla="*/ 225287 w 1577008"/>
              <a:gd name="connsiteY15" fmla="*/ 463826 h 583096"/>
              <a:gd name="connsiteX16" fmla="*/ 265043 w 1577008"/>
              <a:gd name="connsiteY16" fmla="*/ 437322 h 583096"/>
              <a:gd name="connsiteX17" fmla="*/ 304800 w 1577008"/>
              <a:gd name="connsiteY17" fmla="*/ 424070 h 583096"/>
              <a:gd name="connsiteX18" fmla="*/ 331304 w 1577008"/>
              <a:gd name="connsiteY18" fmla="*/ 397565 h 583096"/>
              <a:gd name="connsiteX19" fmla="*/ 397565 w 1577008"/>
              <a:gd name="connsiteY19" fmla="*/ 357809 h 583096"/>
              <a:gd name="connsiteX20" fmla="*/ 662608 w 1577008"/>
              <a:gd name="connsiteY20" fmla="*/ 410818 h 583096"/>
              <a:gd name="connsiteX21" fmla="*/ 742121 w 1577008"/>
              <a:gd name="connsiteY21" fmla="*/ 463826 h 583096"/>
              <a:gd name="connsiteX22" fmla="*/ 768626 w 1577008"/>
              <a:gd name="connsiteY22" fmla="*/ 490331 h 583096"/>
              <a:gd name="connsiteX23" fmla="*/ 848139 w 1577008"/>
              <a:gd name="connsiteY23" fmla="*/ 516835 h 583096"/>
              <a:gd name="connsiteX24" fmla="*/ 980660 w 1577008"/>
              <a:gd name="connsiteY24" fmla="*/ 477079 h 583096"/>
              <a:gd name="connsiteX25" fmla="*/ 1020417 w 1577008"/>
              <a:gd name="connsiteY25" fmla="*/ 463826 h 583096"/>
              <a:gd name="connsiteX26" fmla="*/ 1060174 w 1577008"/>
              <a:gd name="connsiteY26" fmla="*/ 450574 h 583096"/>
              <a:gd name="connsiteX27" fmla="*/ 1126434 w 1577008"/>
              <a:gd name="connsiteY27" fmla="*/ 397565 h 583096"/>
              <a:gd name="connsiteX28" fmla="*/ 1179443 w 1577008"/>
              <a:gd name="connsiteY28" fmla="*/ 318052 h 583096"/>
              <a:gd name="connsiteX29" fmla="*/ 1205947 w 1577008"/>
              <a:gd name="connsiteY29" fmla="*/ 278296 h 583096"/>
              <a:gd name="connsiteX30" fmla="*/ 1245704 w 1577008"/>
              <a:gd name="connsiteY30" fmla="*/ 265044 h 583096"/>
              <a:gd name="connsiteX31" fmla="*/ 1285460 w 1577008"/>
              <a:gd name="connsiteY31" fmla="*/ 278296 h 583096"/>
              <a:gd name="connsiteX32" fmla="*/ 1325217 w 1577008"/>
              <a:gd name="connsiteY32" fmla="*/ 344557 h 583096"/>
              <a:gd name="connsiteX33" fmla="*/ 1338469 w 1577008"/>
              <a:gd name="connsiteY33" fmla="*/ 397565 h 583096"/>
              <a:gd name="connsiteX34" fmla="*/ 1298713 w 1577008"/>
              <a:gd name="connsiteY34" fmla="*/ 530087 h 583096"/>
              <a:gd name="connsiteX35" fmla="*/ 1219200 w 1577008"/>
              <a:gd name="connsiteY35" fmla="*/ 556592 h 583096"/>
              <a:gd name="connsiteX36" fmla="*/ 1179443 w 1577008"/>
              <a:gd name="connsiteY36" fmla="*/ 569844 h 583096"/>
              <a:gd name="connsiteX37" fmla="*/ 1033669 w 1577008"/>
              <a:gd name="connsiteY37" fmla="*/ 530087 h 583096"/>
              <a:gd name="connsiteX38" fmla="*/ 1007165 w 1577008"/>
              <a:gd name="connsiteY38" fmla="*/ 490331 h 583096"/>
              <a:gd name="connsiteX39" fmla="*/ 980660 w 1577008"/>
              <a:gd name="connsiteY39" fmla="*/ 410818 h 583096"/>
              <a:gd name="connsiteX40" fmla="*/ 1007165 w 1577008"/>
              <a:gd name="connsiteY40" fmla="*/ 331305 h 583096"/>
              <a:gd name="connsiteX41" fmla="*/ 1113182 w 1577008"/>
              <a:gd name="connsiteY41" fmla="*/ 251792 h 583096"/>
              <a:gd name="connsiteX42" fmla="*/ 1152939 w 1577008"/>
              <a:gd name="connsiteY42" fmla="*/ 238539 h 583096"/>
              <a:gd name="connsiteX43" fmla="*/ 1232452 w 1577008"/>
              <a:gd name="connsiteY43" fmla="*/ 172279 h 583096"/>
              <a:gd name="connsiteX44" fmla="*/ 1311965 w 1577008"/>
              <a:gd name="connsiteY44" fmla="*/ 145774 h 583096"/>
              <a:gd name="connsiteX45" fmla="*/ 1351721 w 1577008"/>
              <a:gd name="connsiteY45" fmla="*/ 132522 h 583096"/>
              <a:gd name="connsiteX46" fmla="*/ 1510747 w 1577008"/>
              <a:gd name="connsiteY46" fmla="*/ 106018 h 583096"/>
              <a:gd name="connsiteX47" fmla="*/ 1577008 w 1577008"/>
              <a:gd name="connsiteY47" fmla="*/ 106018 h 5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577008" h="583096">
                <a:moveTo>
                  <a:pt x="0" y="0"/>
                </a:moveTo>
                <a:cubicBezTo>
                  <a:pt x="30922" y="4417"/>
                  <a:pt x="62033" y="7664"/>
                  <a:pt x="92765" y="13252"/>
                </a:cubicBezTo>
                <a:cubicBezTo>
                  <a:pt x="129368" y="19907"/>
                  <a:pt x="151471" y="28404"/>
                  <a:pt x="185530" y="39757"/>
                </a:cubicBezTo>
                <a:cubicBezTo>
                  <a:pt x="194365" y="53009"/>
                  <a:pt x="202085" y="67076"/>
                  <a:pt x="212034" y="79513"/>
                </a:cubicBezTo>
                <a:cubicBezTo>
                  <a:pt x="219839" y="89270"/>
                  <a:pt x="232111" y="95304"/>
                  <a:pt x="238539" y="106018"/>
                </a:cubicBezTo>
                <a:cubicBezTo>
                  <a:pt x="245726" y="117996"/>
                  <a:pt x="243672" y="134407"/>
                  <a:pt x="251791" y="145774"/>
                </a:cubicBezTo>
                <a:cubicBezTo>
                  <a:pt x="281005" y="186674"/>
                  <a:pt x="306352" y="199818"/>
                  <a:pt x="344556" y="225287"/>
                </a:cubicBezTo>
                <a:cubicBezTo>
                  <a:pt x="353391" y="238539"/>
                  <a:pt x="361110" y="252607"/>
                  <a:pt x="371060" y="265044"/>
                </a:cubicBezTo>
                <a:cubicBezTo>
                  <a:pt x="378865" y="274800"/>
                  <a:pt x="391137" y="280834"/>
                  <a:pt x="397565" y="291548"/>
                </a:cubicBezTo>
                <a:cubicBezTo>
                  <a:pt x="404752" y="303526"/>
                  <a:pt x="404570" y="318811"/>
                  <a:pt x="410817" y="331305"/>
                </a:cubicBezTo>
                <a:cubicBezTo>
                  <a:pt x="427535" y="364740"/>
                  <a:pt x="439173" y="372913"/>
                  <a:pt x="463826" y="397565"/>
                </a:cubicBezTo>
                <a:cubicBezTo>
                  <a:pt x="459409" y="437322"/>
                  <a:pt x="464934" y="479500"/>
                  <a:pt x="450574" y="516835"/>
                </a:cubicBezTo>
                <a:cubicBezTo>
                  <a:pt x="424378" y="584945"/>
                  <a:pt x="361178" y="575042"/>
                  <a:pt x="304800" y="583096"/>
                </a:cubicBezTo>
                <a:cubicBezTo>
                  <a:pt x="269461" y="578679"/>
                  <a:pt x="231327" y="584308"/>
                  <a:pt x="198782" y="569844"/>
                </a:cubicBezTo>
                <a:cubicBezTo>
                  <a:pt x="186017" y="564171"/>
                  <a:pt x="185530" y="544056"/>
                  <a:pt x="185530" y="530087"/>
                </a:cubicBezTo>
                <a:cubicBezTo>
                  <a:pt x="185530" y="500375"/>
                  <a:pt x="204292" y="480622"/>
                  <a:pt x="225287" y="463826"/>
                </a:cubicBezTo>
                <a:cubicBezTo>
                  <a:pt x="237724" y="453877"/>
                  <a:pt x="250797" y="444445"/>
                  <a:pt x="265043" y="437322"/>
                </a:cubicBezTo>
                <a:cubicBezTo>
                  <a:pt x="277537" y="431075"/>
                  <a:pt x="291548" y="428487"/>
                  <a:pt x="304800" y="424070"/>
                </a:cubicBezTo>
                <a:cubicBezTo>
                  <a:pt x="313635" y="415235"/>
                  <a:pt x="320590" y="403993"/>
                  <a:pt x="331304" y="397565"/>
                </a:cubicBezTo>
                <a:cubicBezTo>
                  <a:pt x="417326" y="345951"/>
                  <a:pt x="330402" y="424969"/>
                  <a:pt x="397565" y="357809"/>
                </a:cubicBezTo>
                <a:cubicBezTo>
                  <a:pt x="413286" y="360055"/>
                  <a:pt x="612140" y="377173"/>
                  <a:pt x="662608" y="410818"/>
                </a:cubicBezTo>
                <a:cubicBezTo>
                  <a:pt x="689112" y="428487"/>
                  <a:pt x="719597" y="441302"/>
                  <a:pt x="742121" y="463826"/>
                </a:cubicBezTo>
                <a:cubicBezTo>
                  <a:pt x="750956" y="472661"/>
                  <a:pt x="757451" y="484743"/>
                  <a:pt x="768626" y="490331"/>
                </a:cubicBezTo>
                <a:cubicBezTo>
                  <a:pt x="793614" y="502825"/>
                  <a:pt x="848139" y="516835"/>
                  <a:pt x="848139" y="516835"/>
                </a:cubicBezTo>
                <a:cubicBezTo>
                  <a:pt x="928246" y="496808"/>
                  <a:pt x="883877" y="509340"/>
                  <a:pt x="980660" y="477079"/>
                </a:cubicBezTo>
                <a:lnTo>
                  <a:pt x="1020417" y="463826"/>
                </a:lnTo>
                <a:lnTo>
                  <a:pt x="1060174" y="450574"/>
                </a:lnTo>
                <a:cubicBezTo>
                  <a:pt x="1086258" y="433185"/>
                  <a:pt x="1107549" y="422745"/>
                  <a:pt x="1126434" y="397565"/>
                </a:cubicBezTo>
                <a:cubicBezTo>
                  <a:pt x="1145547" y="372081"/>
                  <a:pt x="1161773" y="344556"/>
                  <a:pt x="1179443" y="318052"/>
                </a:cubicBezTo>
                <a:cubicBezTo>
                  <a:pt x="1188278" y="304800"/>
                  <a:pt x="1190837" y="283332"/>
                  <a:pt x="1205947" y="278296"/>
                </a:cubicBezTo>
                <a:lnTo>
                  <a:pt x="1245704" y="265044"/>
                </a:lnTo>
                <a:cubicBezTo>
                  <a:pt x="1258956" y="269461"/>
                  <a:pt x="1273482" y="271109"/>
                  <a:pt x="1285460" y="278296"/>
                </a:cubicBezTo>
                <a:cubicBezTo>
                  <a:pt x="1314172" y="295523"/>
                  <a:pt x="1316590" y="314362"/>
                  <a:pt x="1325217" y="344557"/>
                </a:cubicBezTo>
                <a:cubicBezTo>
                  <a:pt x="1330220" y="362069"/>
                  <a:pt x="1334052" y="379896"/>
                  <a:pt x="1338469" y="397565"/>
                </a:cubicBezTo>
                <a:cubicBezTo>
                  <a:pt x="1334763" y="423509"/>
                  <a:pt x="1336528" y="506453"/>
                  <a:pt x="1298713" y="530087"/>
                </a:cubicBezTo>
                <a:cubicBezTo>
                  <a:pt x="1275022" y="544894"/>
                  <a:pt x="1245704" y="547757"/>
                  <a:pt x="1219200" y="556592"/>
                </a:cubicBezTo>
                <a:lnTo>
                  <a:pt x="1179443" y="569844"/>
                </a:lnTo>
                <a:cubicBezTo>
                  <a:pt x="1086260" y="559490"/>
                  <a:pt x="1076432" y="583541"/>
                  <a:pt x="1033669" y="530087"/>
                </a:cubicBezTo>
                <a:cubicBezTo>
                  <a:pt x="1023720" y="517650"/>
                  <a:pt x="1016000" y="503583"/>
                  <a:pt x="1007165" y="490331"/>
                </a:cubicBezTo>
                <a:cubicBezTo>
                  <a:pt x="998330" y="463827"/>
                  <a:pt x="971825" y="437322"/>
                  <a:pt x="980660" y="410818"/>
                </a:cubicBezTo>
                <a:cubicBezTo>
                  <a:pt x="989495" y="384314"/>
                  <a:pt x="987410" y="351061"/>
                  <a:pt x="1007165" y="331305"/>
                </a:cubicBezTo>
                <a:cubicBezTo>
                  <a:pt x="1038562" y="299907"/>
                  <a:pt x="1068223" y="266779"/>
                  <a:pt x="1113182" y="251792"/>
                </a:cubicBezTo>
                <a:lnTo>
                  <a:pt x="1152939" y="238539"/>
                </a:lnTo>
                <a:cubicBezTo>
                  <a:pt x="1177907" y="213571"/>
                  <a:pt x="1199240" y="187040"/>
                  <a:pt x="1232452" y="172279"/>
                </a:cubicBezTo>
                <a:cubicBezTo>
                  <a:pt x="1257982" y="160932"/>
                  <a:pt x="1285461" y="154609"/>
                  <a:pt x="1311965" y="145774"/>
                </a:cubicBezTo>
                <a:cubicBezTo>
                  <a:pt x="1325217" y="141357"/>
                  <a:pt x="1338023" y="135261"/>
                  <a:pt x="1351721" y="132522"/>
                </a:cubicBezTo>
                <a:cubicBezTo>
                  <a:pt x="1406277" y="121611"/>
                  <a:pt x="1454390" y="110714"/>
                  <a:pt x="1510747" y="106018"/>
                </a:cubicBezTo>
                <a:cubicBezTo>
                  <a:pt x="1532758" y="104184"/>
                  <a:pt x="1554921" y="106018"/>
                  <a:pt x="1577008" y="106018"/>
                </a:cubicBezTo>
              </a:path>
            </a:pathLst>
          </a:cu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A950D-2604-C27A-0FD3-DDCCAC753B4D}"/>
              </a:ext>
            </a:extLst>
          </p:cNvPr>
          <p:cNvSpPr txBox="1"/>
          <p:nvPr/>
        </p:nvSpPr>
        <p:spPr>
          <a:xfrm>
            <a:off x="442415" y="5880289"/>
            <a:ext cx="2212071" cy="66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>
                <a:solidFill>
                  <a:schemeClr val="bg1"/>
                </a:solidFill>
                <a:latin typeface="Aptos Light"/>
              </a:rPr>
              <a:t>Próximamente:</a:t>
            </a:r>
            <a:br>
              <a:rPr lang="en-MX">
                <a:solidFill>
                  <a:schemeClr val="bg1"/>
                </a:solidFill>
                <a:latin typeface="Aptos Light"/>
              </a:rPr>
            </a:br>
            <a:r>
              <a:rPr lang="en-MX">
                <a:solidFill>
                  <a:schemeClr val="bg1"/>
                </a:solidFill>
                <a:latin typeface="Aptos Light"/>
              </a:rPr>
              <a:t>Eur. J. Phys.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6FA82AB-A6AB-D2F3-62C8-C27BAD6F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48</a:t>
            </a:fld>
            <a:endParaRPr lang="en-US" noProof="0"/>
          </a:p>
        </p:txBody>
      </p:sp>
      <p:pic>
        <p:nvPicPr>
          <p:cNvPr id="32" name="Picture Placeholder 32" descr="Head with Gears">
            <a:extLst>
              <a:ext uri="{FF2B5EF4-FFF2-40B4-BE49-F238E27FC236}">
                <a16:creationId xmlns:a16="http://schemas.microsoft.com/office/drawing/2014/main" id="{704BEE9E-DAB7-B655-21AB-EB767C9667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3" b="63"/>
          <a:stretch>
            <a:fillRect/>
          </a:stretch>
        </p:blipFill>
        <p:spPr>
          <a:xfrm>
            <a:off x="271451" y="584028"/>
            <a:ext cx="519896" cy="51507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6" name="Title 4">
            <a:extLst>
              <a:ext uri="{FF2B5EF4-FFF2-40B4-BE49-F238E27FC236}">
                <a16:creationId xmlns:a16="http://schemas.microsoft.com/office/drawing/2014/main" id="{37946D12-EF12-71E6-4A87-BB66B9599BAE}"/>
              </a:ext>
            </a:extLst>
          </p:cNvPr>
          <p:cNvSpPr txBox="1">
            <a:spLocks/>
          </p:cNvSpPr>
          <p:nvPr/>
        </p:nvSpPr>
        <p:spPr>
          <a:xfrm>
            <a:off x="991956" y="639100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ckwell"/>
              </a:rPr>
              <a:t>Conclusiones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47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5E5F0-64E4-21E8-9FA6-270C33D05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3933-1D77-215E-91EE-13DCC042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>
                <a:latin typeface="Rockwell"/>
              </a:rPr>
              <a:t>En </a:t>
            </a:r>
            <a:r>
              <a:rPr lang="en-MX" err="1">
                <a:latin typeface="Rockwell"/>
              </a:rPr>
              <a:t>proceso</a:t>
            </a:r>
            <a:r>
              <a:rPr lang="en-MX">
                <a:latin typeface="Rockwell"/>
              </a:rPr>
              <a:t>…</a:t>
            </a:r>
            <a:endParaRPr lang="en-US">
              <a:latin typeface="Rockwel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6D7F7-7219-C598-68AE-7A5B0043343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pic>
        <p:nvPicPr>
          <p:cNvPr id="33" name="T(1,0)-1-0.1-50-2-0.6-0-0-0-0-0-0-0-3">
            <a:hlinkClick r:id="" action="ppaction://media"/>
            <a:extLst>
              <a:ext uri="{FF2B5EF4-FFF2-40B4-BE49-F238E27FC236}">
                <a16:creationId xmlns:a16="http://schemas.microsoft.com/office/drawing/2014/main" id="{F67107CB-B2C9-3F94-EFB0-570B9A2E6A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0113" y="1508114"/>
            <a:ext cx="6083300" cy="45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F1AFB0-1C9F-FB5D-6328-6E12D0728AC4}"/>
              </a:ext>
            </a:extLst>
          </p:cNvPr>
          <p:cNvSpPr txBox="1"/>
          <p:nvPr/>
        </p:nvSpPr>
        <p:spPr>
          <a:xfrm>
            <a:off x="8154484" y="5424115"/>
            <a:ext cx="292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>
                <a:solidFill>
                  <a:schemeClr val="bg1"/>
                </a:solidFill>
                <a:latin typeface="Aptos Light"/>
              </a:rPr>
              <a:t>Próximamente:</a:t>
            </a:r>
            <a:br>
              <a:rPr lang="en-MX">
                <a:solidFill>
                  <a:schemeClr val="bg1"/>
                </a:solidFill>
                <a:latin typeface="Aptos Light"/>
              </a:rPr>
            </a:br>
            <a:r>
              <a:rPr lang="en-MX">
                <a:solidFill>
                  <a:schemeClr val="bg1"/>
                </a:solidFill>
                <a:latin typeface="Aptos Light"/>
              </a:rPr>
              <a:t>J. Phys. Condens. Matter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0908A-3AD6-D037-1A69-C8A95427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101916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8484425" cy="859055"/>
          </a:xfrm>
        </p:spPr>
        <p:txBody>
          <a:bodyPr>
            <a:normAutofit/>
          </a:bodyPr>
          <a:lstStyle/>
          <a:p>
            <a:r>
              <a:rPr lang="en-US">
                <a:latin typeface="Rockwell" panose="02060603020205020403" pitchFamily="18" charset="0"/>
              </a:rPr>
              <a:t>Estado del Arte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----------</a:t>
            </a:r>
          </a:p>
        </p:txBody>
      </p:sp>
      <p:pic>
        <p:nvPicPr>
          <p:cNvPr id="9" name="Picture Placeholder 30" descr="Magnifying glass">
            <a:extLst>
              <a:ext uri="{FF2B5EF4-FFF2-40B4-BE49-F238E27FC236}">
                <a16:creationId xmlns:a16="http://schemas.microsoft.com/office/drawing/2014/main" id="{37921C2E-B7E6-433D-5688-5C2E701BF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81066" y="2087375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B24B97-3309-384F-B95F-5BEC5D8BD3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7CA6B-814C-068A-DCD2-F8A16AA8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745" y="566887"/>
            <a:ext cx="6939233" cy="521154"/>
          </a:xfrm>
        </p:spPr>
        <p:txBody>
          <a:bodyPr/>
          <a:lstStyle/>
          <a:p>
            <a:r>
              <a:rPr lang="en-US" err="1">
                <a:latin typeface="Rockwell" panose="02060603020205020403" pitchFamily="18" charset="0"/>
              </a:rPr>
              <a:t>Grafeno</a:t>
            </a:r>
            <a:r>
              <a:rPr lang="en-US">
                <a:latin typeface="Rockwell" panose="02060603020205020403" pitchFamily="18" charset="0"/>
              </a:rPr>
              <a:t> y </a:t>
            </a:r>
            <a:r>
              <a:rPr lang="en-US" err="1">
                <a:latin typeface="Rockwell" panose="02060603020205020403" pitchFamily="18" charset="0"/>
              </a:rPr>
              <a:t>Estudios</a:t>
            </a:r>
            <a:r>
              <a:rPr lang="en-US">
                <a:latin typeface="Rockwell" panose="02060603020205020403" pitchFamily="18" charset="0"/>
              </a:rPr>
              <a:t> </a:t>
            </a:r>
            <a:r>
              <a:rPr lang="en-US" err="1">
                <a:latin typeface="Rockwell" panose="02060603020205020403" pitchFamily="18" charset="0"/>
              </a:rPr>
              <a:t>Relevantes</a:t>
            </a:r>
            <a:endParaRPr lang="en-US">
              <a:latin typeface="Rockwell" panose="02060603020205020403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6F8B61-5413-0028-69B3-44AA7DC3C96B}"/>
              </a:ext>
            </a:extLst>
          </p:cNvPr>
          <p:cNvGrpSpPr/>
          <p:nvPr/>
        </p:nvGrpSpPr>
        <p:grpSpPr>
          <a:xfrm>
            <a:off x="3383683" y="3633158"/>
            <a:ext cx="4839877" cy="2650263"/>
            <a:chOff x="7352123" y="2007784"/>
            <a:chExt cx="4839877" cy="2650263"/>
          </a:xfrm>
        </p:grpSpPr>
        <p:pic>
          <p:nvPicPr>
            <p:cNvPr id="3078" name="Picture 6" descr="Simulation of Zitterbewegung by modelling the Dirac equation in  metamaterials - IOPscience">
              <a:extLst>
                <a:ext uri="{FF2B5EF4-FFF2-40B4-BE49-F238E27FC236}">
                  <a16:creationId xmlns:a16="http://schemas.microsoft.com/office/drawing/2014/main" id="{523C4F65-2D6F-6857-5ACE-300C04461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5" y="2007784"/>
              <a:ext cx="4718045" cy="235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95F268-7606-7382-B1AB-920F4D991F67}"/>
                </a:ext>
              </a:extLst>
            </p:cNvPr>
            <p:cNvSpPr txBox="1"/>
            <p:nvPr/>
          </p:nvSpPr>
          <p:spPr>
            <a:xfrm>
              <a:off x="7352123" y="4381048"/>
              <a:ext cx="37237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200" b="0" i="0" dirty="0">
                  <a:solidFill>
                    <a:schemeClr val="bg1"/>
                  </a:solidFill>
                  <a:effectLst/>
                  <a:latin typeface="Aptos Light"/>
                </a:rPr>
                <a:t>Sven Ahrens </a:t>
              </a:r>
              <a:r>
                <a:rPr lang="en-US" sz="1200" b="0" i="1" dirty="0">
                  <a:solidFill>
                    <a:schemeClr val="bg1"/>
                  </a:solidFill>
                  <a:effectLst/>
                  <a:latin typeface="Aptos Light"/>
                </a:rPr>
                <a:t>et al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ptos Light"/>
                </a:rPr>
                <a:t> </a:t>
              </a:r>
              <a:r>
                <a:rPr lang="en-US" sz="1200" dirty="0">
                  <a:solidFill>
                    <a:schemeClr val="bg1"/>
                  </a:solidFill>
                  <a:latin typeface="Aptos Light"/>
                </a:rPr>
                <a:t>2015 </a:t>
              </a:r>
              <a:r>
                <a:rPr lang="en-US" sz="1200" i="1" dirty="0">
                  <a:solidFill>
                    <a:schemeClr val="bg1"/>
                  </a:solidFill>
                  <a:latin typeface="Aptos Light"/>
                </a:rPr>
                <a:t>New</a:t>
              </a:r>
              <a:r>
                <a:rPr lang="en-US" sz="1200" b="0" i="1" dirty="0">
                  <a:solidFill>
                    <a:schemeClr val="bg1"/>
                  </a:solidFill>
                  <a:effectLst/>
                  <a:latin typeface="Aptos Light"/>
                </a:rPr>
                <a:t> J. Phys.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ptos Light"/>
                </a:rPr>
                <a:t> </a:t>
              </a:r>
              <a:r>
                <a:rPr lang="en-US" sz="1200" b="1" i="0" dirty="0">
                  <a:solidFill>
                    <a:schemeClr val="bg1"/>
                  </a:solidFill>
                  <a:effectLst/>
                  <a:latin typeface="Aptos Light"/>
                </a:rPr>
                <a:t>17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Aptos Light"/>
                </a:rPr>
                <a:t> 113021</a:t>
              </a:r>
              <a:endParaRPr lang="es-MX" sz="1200" dirty="0">
                <a:solidFill>
                  <a:schemeClr val="bg1"/>
                </a:solidFill>
                <a:latin typeface="Aptos 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04926-BBEA-C52E-523B-4878323DA26B}"/>
              </a:ext>
            </a:extLst>
          </p:cNvPr>
          <p:cNvGrpSpPr/>
          <p:nvPr/>
        </p:nvGrpSpPr>
        <p:grpSpPr>
          <a:xfrm>
            <a:off x="857502" y="1210789"/>
            <a:ext cx="2527024" cy="4439396"/>
            <a:chOff x="196144" y="1531883"/>
            <a:chExt cx="2527024" cy="44393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642E6-E44D-6487-7568-56F8C09B7E3D}"/>
                </a:ext>
              </a:extLst>
            </p:cNvPr>
            <p:cNvSpPr txBox="1"/>
            <p:nvPr/>
          </p:nvSpPr>
          <p:spPr>
            <a:xfrm>
              <a:off x="196144" y="5232615"/>
              <a:ext cx="2038194" cy="73866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s-MX" sz="1200">
                  <a:solidFill>
                    <a:schemeClr val="bg1"/>
                  </a:solidFill>
                  <a:latin typeface="Aptos Light"/>
                </a:rPr>
                <a:t>F. H. M. Faisal 2022</a:t>
              </a:r>
              <a:br>
                <a:rPr lang="es-MX" sz="1200">
                  <a:latin typeface="Aptos Light"/>
                </a:rPr>
              </a:br>
              <a:r>
                <a:rPr lang="es-MX" sz="1200" i="1">
                  <a:solidFill>
                    <a:schemeClr val="bg1"/>
                  </a:solidFill>
                  <a:latin typeface="Aptos Light"/>
                </a:rPr>
                <a:t>Front. </a:t>
              </a:r>
              <a:r>
                <a:rPr lang="es-MX" sz="1200" i="1" err="1">
                  <a:solidFill>
                    <a:schemeClr val="bg1"/>
                  </a:solidFill>
                  <a:latin typeface="Aptos Light"/>
                </a:rPr>
                <a:t>Chem</a:t>
              </a:r>
              <a:r>
                <a:rPr lang="es-MX" sz="1200" i="1">
                  <a:solidFill>
                    <a:schemeClr val="bg1"/>
                  </a:solidFill>
                  <a:latin typeface="Aptos Light"/>
                </a:rPr>
                <a:t>. </a:t>
              </a:r>
              <a:r>
                <a:rPr lang="es-MX" sz="1200" b="1">
                  <a:solidFill>
                    <a:schemeClr val="bg1"/>
                  </a:solidFill>
                  <a:latin typeface="Aptos Light"/>
                </a:rPr>
                <a:t>10</a:t>
              </a:r>
              <a:r>
                <a:rPr lang="es-MX" sz="1200">
                  <a:solidFill>
                    <a:schemeClr val="bg1"/>
                  </a:solidFill>
                  <a:latin typeface="Aptos Light"/>
                </a:rPr>
                <a:t> 3389</a:t>
              </a:r>
            </a:p>
            <a:p>
              <a:endParaRPr lang="es-MX">
                <a:solidFill>
                  <a:schemeClr val="bg1"/>
                </a:solidFill>
                <a:latin typeface="Rockwell" panose="02060603020205020403" pitchFamily="18" charset="0"/>
              </a:endParaRPr>
            </a:p>
          </p:txBody>
        </p:sp>
        <p:pic>
          <p:nvPicPr>
            <p:cNvPr id="3082" name="Picture 10" descr="Lattice structure of a graphene monolayer. The upper part shows a 2D hexagonal carbon lattice with two (red, black) interpenetrating triangular Bravais sub-lattices. The unit cell (rhombus) has two atoms per cell (red, black). The nearest neighbour distances from one atom (red) are (d 1, d 2, d 3); a CC is carbon-carbon bond length, a = 3 a C C = lattice constant = 0.246 nm = 4.649 [a.u.]. Note the “armchair” structure along the horizontal axis and the “zik-zak” structure along the vertical axis. The lower part of the figure shows the first Brillouin zone with symmetry points (Γ, M) and the Dirac points (K −, K +).">
              <a:extLst>
                <a:ext uri="{FF2B5EF4-FFF2-40B4-BE49-F238E27FC236}">
                  <a16:creationId xmlns:a16="http://schemas.microsoft.com/office/drawing/2014/main" id="{5D908241-8CA1-2D00-4BC5-1FF134189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93" y="1531883"/>
              <a:ext cx="2431175" cy="3700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Placeholder 30" descr="Magnifying glass">
            <a:extLst>
              <a:ext uri="{FF2B5EF4-FFF2-40B4-BE49-F238E27FC236}">
                <a16:creationId xmlns:a16="http://schemas.microsoft.com/office/drawing/2014/main" id="{240B092B-2A0A-96C8-13EF-D7EF7C395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58957" y="567978"/>
            <a:ext cx="517802" cy="517802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DA59A76-ECE9-070E-2AB0-0B6C3F5CC158}"/>
              </a:ext>
            </a:extLst>
          </p:cNvPr>
          <p:cNvGrpSpPr/>
          <p:nvPr/>
        </p:nvGrpSpPr>
        <p:grpSpPr>
          <a:xfrm>
            <a:off x="5622985" y="1186098"/>
            <a:ext cx="6097917" cy="2445834"/>
            <a:chOff x="8164356" y="3349028"/>
            <a:chExt cx="6097917" cy="25932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6C79D2-91F0-C360-ECC8-D26A5A7AEEDB}"/>
                </a:ext>
              </a:extLst>
            </p:cNvPr>
            <p:cNvSpPr txBox="1"/>
            <p:nvPr/>
          </p:nvSpPr>
          <p:spPr>
            <a:xfrm>
              <a:off x="11009156" y="5452751"/>
              <a:ext cx="3253117" cy="48948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Z. Jiang </a:t>
              </a:r>
              <a:r>
                <a:rPr lang="en-US" sz="1200" b="0" i="1">
                  <a:solidFill>
                    <a:schemeClr val="bg1"/>
                  </a:solidFill>
                  <a:effectLst/>
                  <a:latin typeface="Aptos Light"/>
                </a:rPr>
                <a:t>et al </a:t>
              </a:r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2007</a:t>
              </a:r>
              <a:br>
                <a:rPr lang="en-US" sz="1200" b="0" i="0">
                  <a:effectLst/>
                  <a:latin typeface="Aptos Light"/>
                </a:rPr>
              </a:br>
              <a:r>
                <a:rPr lang="en-US" sz="1200" b="0" i="1">
                  <a:solidFill>
                    <a:schemeClr val="bg1"/>
                  </a:solidFill>
                  <a:effectLst/>
                  <a:latin typeface="Aptos Light"/>
                </a:rPr>
                <a:t>Solid State Commun. </a:t>
              </a:r>
              <a:r>
                <a:rPr lang="en-US" sz="1200" b="1" i="0">
                  <a:solidFill>
                    <a:schemeClr val="bg1"/>
                  </a:solidFill>
                  <a:effectLst/>
                  <a:latin typeface="Aptos Light"/>
                </a:rPr>
                <a:t>143</a:t>
              </a:r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 1-2</a:t>
              </a:r>
              <a:endParaRPr lang="es-MX" sz="1200">
                <a:solidFill>
                  <a:schemeClr val="bg1"/>
                </a:solidFill>
                <a:latin typeface="Aptos Light"/>
              </a:endParaRPr>
            </a:p>
          </p:txBody>
        </p:sp>
        <p:pic>
          <p:nvPicPr>
            <p:cNvPr id="1026" name="Picture 2" descr="Quantum Hall effect in graphene - ScienceDirect">
              <a:extLst>
                <a:ext uri="{FF2B5EF4-FFF2-40B4-BE49-F238E27FC236}">
                  <a16:creationId xmlns:a16="http://schemas.microsoft.com/office/drawing/2014/main" id="{A761789A-E6E5-8328-F0F9-26CB3BDC0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4356" y="3349028"/>
              <a:ext cx="2846717" cy="2493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47BA0F-AAB4-2CBC-9A46-310C579EB75A}"/>
              </a:ext>
            </a:extLst>
          </p:cNvPr>
          <p:cNvGrpSpPr/>
          <p:nvPr/>
        </p:nvGrpSpPr>
        <p:grpSpPr>
          <a:xfrm>
            <a:off x="3402329" y="1212049"/>
            <a:ext cx="2126439" cy="2366316"/>
            <a:chOff x="3374254" y="1470875"/>
            <a:chExt cx="2126439" cy="2366316"/>
          </a:xfrm>
        </p:grpSpPr>
        <p:pic>
          <p:nvPicPr>
            <p:cNvPr id="2050" name="Picture 2" descr="Spin-orbit Coupling: The Dance">
              <a:extLst>
                <a:ext uri="{FF2B5EF4-FFF2-40B4-BE49-F238E27FC236}">
                  <a16:creationId xmlns:a16="http://schemas.microsoft.com/office/drawing/2014/main" id="{0B93F442-3FF9-A29A-CFD7-EFF040810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3845" y="1470875"/>
              <a:ext cx="2036848" cy="1893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7EB1C8-5B5E-8D66-C111-B8A7D7B336E3}"/>
                </a:ext>
              </a:extLst>
            </p:cNvPr>
            <p:cNvSpPr txBox="1"/>
            <p:nvPr/>
          </p:nvSpPr>
          <p:spPr>
            <a:xfrm>
              <a:off x="3374254" y="3375526"/>
              <a:ext cx="206182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s-MX" sz="1200" err="1">
                  <a:solidFill>
                    <a:schemeClr val="bg1"/>
                  </a:solidFill>
                  <a:latin typeface="Aptos Light"/>
                </a:rPr>
                <a:t>Roshna</a:t>
              </a:r>
              <a:r>
                <a:rPr lang="es-MX" sz="1200">
                  <a:solidFill>
                    <a:schemeClr val="bg1"/>
                  </a:solidFill>
                  <a:latin typeface="Aptos Light"/>
                </a:rPr>
                <a:t> S. H. 2024</a:t>
              </a:r>
              <a:endParaRPr lang="en-US">
                <a:solidFill>
                  <a:schemeClr val="bg1"/>
                </a:solidFill>
                <a:latin typeface="Aptos Light"/>
              </a:endParaRPr>
            </a:p>
            <a:p>
              <a:r>
                <a:rPr lang="es-MX" sz="1200" i="1" err="1">
                  <a:solidFill>
                    <a:schemeClr val="bg1"/>
                  </a:solidFill>
                  <a:latin typeface="Aptos Light"/>
                </a:rPr>
                <a:t>Phys</a:t>
              </a:r>
              <a:r>
                <a:rPr lang="es-MX" sz="1200" i="1">
                  <a:solidFill>
                    <a:schemeClr val="bg1"/>
                  </a:solidFill>
                  <a:latin typeface="Aptos Light"/>
                </a:rPr>
                <a:t>. </a:t>
              </a:r>
              <a:r>
                <a:rPr lang="es-MX" sz="1200" i="1" err="1">
                  <a:solidFill>
                    <a:schemeClr val="bg1"/>
                  </a:solidFill>
                  <a:latin typeface="Aptos Light"/>
                </a:rPr>
                <a:t>Conc</a:t>
              </a:r>
              <a:r>
                <a:rPr lang="es-MX" sz="1200" i="1">
                  <a:solidFill>
                    <a:schemeClr val="bg1"/>
                  </a:solidFill>
                  <a:latin typeface="Aptos Light"/>
                </a:rPr>
                <a:t>. </a:t>
              </a:r>
              <a:r>
                <a:rPr lang="es-MX" sz="1200" b="1">
                  <a:solidFill>
                    <a:schemeClr val="bg1"/>
                  </a:solidFill>
                  <a:latin typeface="Aptos Light"/>
                </a:rPr>
                <a:t>03</a:t>
              </a:r>
              <a:r>
                <a:rPr lang="es-MX" sz="1200">
                  <a:solidFill>
                    <a:schemeClr val="bg1"/>
                  </a:solidFill>
                  <a:latin typeface="Aptos Light"/>
                </a:rPr>
                <a:t> 14</a:t>
              </a:r>
              <a:endParaRPr lang="es-MX">
                <a:solidFill>
                  <a:schemeClr val="bg1"/>
                </a:solidFill>
                <a:latin typeface="Aptos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C50BFA-FAA1-9390-D01D-75BAA7C03983}"/>
              </a:ext>
            </a:extLst>
          </p:cNvPr>
          <p:cNvGrpSpPr/>
          <p:nvPr/>
        </p:nvGrpSpPr>
        <p:grpSpPr>
          <a:xfrm>
            <a:off x="8245251" y="3630904"/>
            <a:ext cx="2846716" cy="2842223"/>
            <a:chOff x="5087025" y="3650073"/>
            <a:chExt cx="2846716" cy="2842223"/>
          </a:xfrm>
        </p:grpSpPr>
        <p:pic>
          <p:nvPicPr>
            <p:cNvPr id="8" name="Picture 7" descr="A graph of a function&#10;&#10;Description automatically generated">
              <a:extLst>
                <a:ext uri="{FF2B5EF4-FFF2-40B4-BE49-F238E27FC236}">
                  <a16:creationId xmlns:a16="http://schemas.microsoft.com/office/drawing/2014/main" id="{D42FA714-ADAA-5975-7B4C-578F70401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4127" y="3650073"/>
              <a:ext cx="2444150" cy="237790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A724E4-4A02-0412-5FF3-BE7064F7C97B}"/>
                </a:ext>
              </a:extLst>
            </p:cNvPr>
            <p:cNvSpPr txBox="1"/>
            <p:nvPr/>
          </p:nvSpPr>
          <p:spPr>
            <a:xfrm>
              <a:off x="5087025" y="6030631"/>
              <a:ext cx="284671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E. Serna </a:t>
              </a:r>
              <a:r>
                <a:rPr lang="en-US" sz="1200" b="0" i="1">
                  <a:solidFill>
                    <a:schemeClr val="bg1"/>
                  </a:solidFill>
                  <a:effectLst/>
                  <a:latin typeface="Aptos Light"/>
                </a:rPr>
                <a:t>et al </a:t>
              </a:r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2019</a:t>
              </a:r>
              <a:br>
                <a:rPr lang="en-US" sz="1200" b="0" i="0">
                  <a:effectLst/>
                  <a:latin typeface="Aptos Light"/>
                </a:rPr>
              </a:br>
              <a:r>
                <a:rPr lang="en-US" sz="1200" b="0" i="1">
                  <a:solidFill>
                    <a:schemeClr val="bg1"/>
                  </a:solidFill>
                  <a:effectLst/>
                  <a:latin typeface="Aptos Light"/>
                </a:rPr>
                <a:t>J. Appl. Phys. </a:t>
              </a:r>
              <a:r>
                <a:rPr lang="en-US" sz="1200" b="1" i="0">
                  <a:solidFill>
                    <a:schemeClr val="bg1"/>
                  </a:solidFill>
                  <a:effectLst/>
                  <a:latin typeface="Aptos Light"/>
                </a:rPr>
                <a:t>125</a:t>
              </a:r>
              <a:r>
                <a:rPr lang="en-US" sz="1200" b="0" i="0">
                  <a:solidFill>
                    <a:schemeClr val="bg1"/>
                  </a:solidFill>
                  <a:effectLst/>
                  <a:latin typeface="Aptos Light"/>
                </a:rPr>
                <a:t>, 203902</a:t>
              </a:r>
              <a:endParaRPr lang="es-MX" sz="1200">
                <a:solidFill>
                  <a:schemeClr val="bg1"/>
                </a:solidFill>
                <a:latin typeface="Aptos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CEBA3E-5932-1207-5F69-1C7B1983383A}"/>
                  </a:ext>
                </a:extLst>
              </p:cNvPr>
              <p:cNvSpPr txBox="1"/>
              <p:nvPr/>
            </p:nvSpPr>
            <p:spPr>
              <a:xfrm>
                <a:off x="1344902" y="5524100"/>
                <a:ext cx="1417247" cy="759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s-E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MX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CEBA3E-5932-1207-5F69-1C7B1983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02" y="5524100"/>
                <a:ext cx="1417247" cy="759247"/>
              </a:xfrm>
              <a:prstGeom prst="rect">
                <a:avLst/>
              </a:prstGeom>
              <a:blipFill>
                <a:blip r:embed="rId10"/>
                <a:stretch>
                  <a:fillRect l="-4464" t="-1639" b="-1639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2B435DE-7201-47E0-36C9-ACB8F8399C8E}"/>
              </a:ext>
            </a:extLst>
          </p:cNvPr>
          <p:cNvSpPr txBox="1"/>
          <p:nvPr/>
        </p:nvSpPr>
        <p:spPr>
          <a:xfrm>
            <a:off x="4724400" y="647364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00B0F0"/>
                </a:solidFill>
                <a:cs typeface="Arial"/>
              </a:rPr>
              <a:t>COMCAPLA, Veracruz, 2024</a:t>
            </a:r>
            <a:r>
              <a:rPr lang="en-US" sz="1200">
                <a:cs typeface="Arial"/>
              </a:rPr>
              <a:t>​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78F-3149-4C4A-73A9-94E31F1C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88FBA-1278-E349-E535-CA8C62833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FA4193-C1B3-790D-7FB1-0E1D1783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8484425" cy="859055"/>
          </a:xfrm>
        </p:spPr>
        <p:txBody>
          <a:bodyPr>
            <a:normAutofit fontScale="90000"/>
          </a:bodyPr>
          <a:lstStyle/>
          <a:p>
            <a:r>
              <a:rPr lang="es-MX">
                <a:latin typeface="Rockwell" panose="02060603020205020403" pitchFamily="18" charset="0"/>
              </a:rPr>
              <a:t>Modelo físico y matemático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EE35C-7FBE-88DB-2417-02245ACAC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----------</a:t>
            </a:r>
          </a:p>
        </p:txBody>
      </p:sp>
      <p:pic>
        <p:nvPicPr>
          <p:cNvPr id="10" name="Picture Placeholder 28" descr="Microscope">
            <a:extLst>
              <a:ext uri="{FF2B5EF4-FFF2-40B4-BE49-F238E27FC236}">
                <a16:creationId xmlns:a16="http://schemas.microsoft.com/office/drawing/2014/main" id="{17003FA6-ED10-48E0-D744-3F1ECFADC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8781666" y="2077750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059E207-BEE7-E362-085E-E9B36B3231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3A05A-6C1D-5BA0-4340-6178884F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9413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415" y="557302"/>
            <a:ext cx="11214100" cy="535531"/>
          </a:xfrm>
        </p:spPr>
        <p:txBody>
          <a:bodyPr/>
          <a:lstStyle/>
          <a:p>
            <a:r>
              <a:rPr lang="en-US" err="1">
                <a:latin typeface="Rockwell"/>
              </a:rPr>
              <a:t>Modelo</a:t>
            </a:r>
            <a:r>
              <a:rPr lang="en-US">
                <a:latin typeface="Rockwell"/>
              </a:rPr>
              <a:t> </a:t>
            </a:r>
            <a:r>
              <a:rPr lang="en-US" err="1">
                <a:latin typeface="Rockwell"/>
              </a:rPr>
              <a:t>Físico</a:t>
            </a:r>
            <a:r>
              <a:rPr lang="en-US">
                <a:latin typeface="Rockwell"/>
              </a:rPr>
              <a:t> y </a:t>
            </a:r>
            <a:r>
              <a:rPr lang="en-US" err="1">
                <a:latin typeface="Rockwell"/>
              </a:rPr>
              <a:t>Paquete</a:t>
            </a:r>
            <a:r>
              <a:rPr lang="en-US">
                <a:latin typeface="Rockwell"/>
              </a:rPr>
              <a:t> de Ondas</a:t>
            </a:r>
          </a:p>
        </p:txBody>
      </p:sp>
      <p:pic>
        <p:nvPicPr>
          <p:cNvPr id="26" name="Picture Placeholder 28" descr="Microscope">
            <a:extLst>
              <a:ext uri="{FF2B5EF4-FFF2-40B4-BE49-F238E27FC236}">
                <a16:creationId xmlns:a16="http://schemas.microsoft.com/office/drawing/2014/main" id="{4CE31CAC-FE8C-51C7-00C1-599FD6B21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3" b="63"/>
          <a:stretch>
            <a:fillRect/>
          </a:stretch>
        </p:blipFill>
        <p:spPr>
          <a:xfrm>
            <a:off x="208766" y="572515"/>
            <a:ext cx="568786" cy="521201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C6D685-3DF5-E613-211D-654A152F818C}"/>
              </a:ext>
            </a:extLst>
          </p:cNvPr>
          <p:cNvGrpSpPr/>
          <p:nvPr/>
        </p:nvGrpSpPr>
        <p:grpSpPr>
          <a:xfrm>
            <a:off x="232465" y="1820737"/>
            <a:ext cx="5426213" cy="3441557"/>
            <a:chOff x="444500" y="2040835"/>
            <a:chExt cx="5426213" cy="344155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D30AF4-DF76-9E32-6793-5D542859B301}"/>
                </a:ext>
              </a:extLst>
            </p:cNvPr>
            <p:cNvSpPr/>
            <p:nvPr/>
          </p:nvSpPr>
          <p:spPr>
            <a:xfrm>
              <a:off x="444500" y="2040835"/>
              <a:ext cx="5426213" cy="29684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5F5F03-4F2A-5953-13F6-B5D7DBD2EAEF}"/>
                </a:ext>
              </a:extLst>
            </p:cNvPr>
            <p:cNvGrpSpPr/>
            <p:nvPr/>
          </p:nvGrpSpPr>
          <p:grpSpPr>
            <a:xfrm>
              <a:off x="444500" y="2287735"/>
              <a:ext cx="5168362" cy="3194657"/>
              <a:chOff x="444500" y="1711048"/>
              <a:chExt cx="4102100" cy="2369976"/>
            </a:xfrm>
          </p:grpSpPr>
          <p:pic>
            <p:nvPicPr>
              <p:cNvPr id="5" name="Picture 4" descr="A diagram of graphene and graphene&#10;&#10;Description automatically generated">
                <a:extLst>
                  <a:ext uri="{FF2B5EF4-FFF2-40B4-BE49-F238E27FC236}">
                    <a16:creationId xmlns:a16="http://schemas.microsoft.com/office/drawing/2014/main" id="{B8E41A5A-1585-FCCD-D88A-84F8473F5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500" y="1711048"/>
                <a:ext cx="4102100" cy="20447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9E2AB2-5A4E-3B07-28BF-D50FDDC8A0F7}"/>
                  </a:ext>
                </a:extLst>
              </p:cNvPr>
              <p:cNvSpPr txBox="1"/>
              <p:nvPr/>
            </p:nvSpPr>
            <p:spPr>
              <a:xfrm>
                <a:off x="868991" y="3738535"/>
                <a:ext cx="3253117" cy="34248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200" b="0" i="0">
                    <a:solidFill>
                      <a:schemeClr val="bg1"/>
                    </a:solidFill>
                    <a:effectLst/>
                    <a:latin typeface="Aptos Light"/>
                  </a:rPr>
                  <a:t>E. Serna </a:t>
                </a:r>
                <a:r>
                  <a:rPr lang="en-US" sz="1200" b="0" i="1">
                    <a:solidFill>
                      <a:schemeClr val="bg1"/>
                    </a:solidFill>
                    <a:effectLst/>
                    <a:latin typeface="Aptos Light"/>
                  </a:rPr>
                  <a:t>et al </a:t>
                </a:r>
                <a:r>
                  <a:rPr lang="en-US" sz="1200" b="0" i="0">
                    <a:solidFill>
                      <a:schemeClr val="bg1"/>
                    </a:solidFill>
                    <a:effectLst/>
                    <a:latin typeface="Aptos Light"/>
                  </a:rPr>
                  <a:t>2019</a:t>
                </a:r>
                <a:br>
                  <a:rPr lang="en-US" sz="1200" b="0" i="0">
                    <a:effectLst/>
                    <a:latin typeface="Aptos Light"/>
                  </a:rPr>
                </a:br>
                <a:r>
                  <a:rPr lang="en-US" sz="1200" b="0" i="1">
                    <a:solidFill>
                      <a:schemeClr val="bg1"/>
                    </a:solidFill>
                    <a:effectLst/>
                    <a:latin typeface="Aptos Light"/>
                  </a:rPr>
                  <a:t>J. Appl. Phys. </a:t>
                </a:r>
                <a:r>
                  <a:rPr lang="en-US" sz="1200" b="1" i="0">
                    <a:solidFill>
                      <a:schemeClr val="bg1"/>
                    </a:solidFill>
                    <a:effectLst/>
                    <a:latin typeface="Aptos Light"/>
                  </a:rPr>
                  <a:t>125</a:t>
                </a:r>
                <a:r>
                  <a:rPr lang="en-US" sz="1200" b="0" i="0">
                    <a:solidFill>
                      <a:schemeClr val="bg1"/>
                    </a:solidFill>
                    <a:effectLst/>
                    <a:latin typeface="Aptos Light"/>
                  </a:rPr>
                  <a:t>, 203902</a:t>
                </a:r>
                <a:endParaRPr lang="es-MX" sz="1200">
                  <a:solidFill>
                    <a:schemeClr val="bg1"/>
                  </a:solidFill>
                  <a:latin typeface="Aptos Light"/>
                </a:endParaRPr>
              </a:p>
            </p:txBody>
          </p:sp>
        </p:grpSp>
      </p:grpSp>
      <p:pic>
        <p:nvPicPr>
          <p:cNvPr id="31" name="Content Placeholder 1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67075614-8EEE-6E9B-AF13-AF47D5A22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34" y="1821483"/>
            <a:ext cx="6044455" cy="4036792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DF99581D-A79F-8268-2ED2-A50F31CE8A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US">
              <a:solidFill>
                <a:srgbClr val="00B0F0"/>
              </a:solidFill>
              <a:cs typeface="Arial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201975B-A2B6-EC87-A179-2CDB7B3F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CC549-1FB6-E92A-C9E6-CF456A20E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8B382C-0093-DB42-4C50-2298E69EA571}"/>
              </a:ext>
            </a:extLst>
          </p:cNvPr>
          <p:cNvGrpSpPr>
            <a:grpSpLocks noChangeAspect="1"/>
          </p:cNvGrpSpPr>
          <p:nvPr/>
        </p:nvGrpSpPr>
        <p:grpSpPr>
          <a:xfrm>
            <a:off x="3841019" y="4223700"/>
            <a:ext cx="2905200" cy="2279968"/>
            <a:chOff x="6612003" y="2264409"/>
            <a:chExt cx="2967908" cy="2329180"/>
          </a:xfrm>
        </p:grpSpPr>
        <p:pic>
          <p:nvPicPr>
            <p:cNvPr id="14" name="Picture 13" descr="A green rectangular object on a grey surface&#10;&#10;Description automatically generated">
              <a:extLst>
                <a:ext uri="{FF2B5EF4-FFF2-40B4-BE49-F238E27FC236}">
                  <a16:creationId xmlns:a16="http://schemas.microsoft.com/office/drawing/2014/main" id="{722A1A68-ED93-64FE-6B18-62F8C795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02726" y="2264409"/>
              <a:ext cx="2877185" cy="23291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2E2D67-C2D4-4456-66FA-DBF36BE7679C}"/>
                    </a:ext>
                  </a:extLst>
                </p:cNvPr>
                <p:cNvSpPr txBox="1"/>
                <p:nvPr/>
              </p:nvSpPr>
              <p:spPr>
                <a:xfrm>
                  <a:off x="8278837" y="4224257"/>
                  <a:ext cx="74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MX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2E2D67-C2D4-4456-66FA-DBF36BE76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8837" y="4224257"/>
                  <a:ext cx="74558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X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D600E78-C8DF-83E5-146B-D24CC9830967}"/>
                </a:ext>
              </a:extLst>
            </p:cNvPr>
            <p:cNvCxnSpPr/>
            <p:nvPr/>
          </p:nvCxnSpPr>
          <p:spPr>
            <a:xfrm flipV="1">
              <a:off x="7666892" y="4065563"/>
              <a:ext cx="1744394" cy="528026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02E7D79-7DA9-55CC-563C-DA5D8F0AEA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0628" y="3545058"/>
              <a:ext cx="717639" cy="943212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2A518FE-5DD2-D749-F8C5-2436EE893E88}"/>
                    </a:ext>
                  </a:extLst>
                </p:cNvPr>
                <p:cNvSpPr txBox="1"/>
                <p:nvPr/>
              </p:nvSpPr>
              <p:spPr>
                <a:xfrm>
                  <a:off x="6612003" y="3962557"/>
                  <a:ext cx="74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MX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2A518FE-5DD2-D749-F8C5-2436EE893E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2003" y="3962557"/>
                  <a:ext cx="74558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Up-Down Arrow 10">
              <a:extLst>
                <a:ext uri="{FF2B5EF4-FFF2-40B4-BE49-F238E27FC236}">
                  <a16:creationId xmlns:a16="http://schemas.microsoft.com/office/drawing/2014/main" id="{4665B370-E023-0DAE-4756-607561943531}"/>
                </a:ext>
              </a:extLst>
            </p:cNvPr>
            <p:cNvSpPr/>
            <p:nvPr/>
          </p:nvSpPr>
          <p:spPr>
            <a:xfrm>
              <a:off x="7825154" y="2440745"/>
              <a:ext cx="45719" cy="780757"/>
            </a:xfrm>
            <a:prstGeom prst="upDownArrow">
              <a:avLst/>
            </a:prstGeom>
            <a:solidFill>
              <a:schemeClr val="accent2"/>
            </a:solidFill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A9F6FF6-CEE1-B2F7-9A69-350C75871EC1}"/>
                    </a:ext>
                  </a:extLst>
                </p:cNvPr>
                <p:cNvSpPr txBox="1"/>
                <p:nvPr/>
              </p:nvSpPr>
              <p:spPr>
                <a:xfrm>
                  <a:off x="7221603" y="2610988"/>
                  <a:ext cx="74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MX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A9F6FF6-CEE1-B2F7-9A69-350C75871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603" y="2610988"/>
                  <a:ext cx="74558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3">
            <a:extLst>
              <a:ext uri="{FF2B5EF4-FFF2-40B4-BE49-F238E27FC236}">
                <a16:creationId xmlns:a16="http://schemas.microsoft.com/office/drawing/2014/main" id="{01789274-F81C-AB7E-FB95-3E247576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23" y="542925"/>
            <a:ext cx="5799890" cy="535531"/>
          </a:xfrm>
        </p:spPr>
        <p:txBody>
          <a:bodyPr/>
          <a:lstStyle/>
          <a:p>
            <a:r>
              <a:rPr lang="en-US" err="1">
                <a:latin typeface="Rockwell"/>
              </a:rPr>
              <a:t>Hamiltoniano</a:t>
            </a:r>
            <a:endParaRPr lang="en-US">
              <a:latin typeface="Rockwel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D3274C-7392-5644-D54B-48409CD443D2}"/>
                  </a:ext>
                </a:extLst>
              </p:cNvPr>
              <p:cNvSpPr txBox="1"/>
              <p:nvPr/>
            </p:nvSpPr>
            <p:spPr>
              <a:xfrm>
                <a:off x="444500" y="3429000"/>
                <a:ext cx="1627455" cy="598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MX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MX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MX" sz="32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hib</m:t>
                              </m:r>
                            </m:sub>
                          </m:sSub>
                        </m:e>
                      </m:acc>
                      <m:r>
                        <a:rPr lang="es-MX" sz="32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= </m:t>
                      </m:r>
                    </m:oMath>
                  </m:oMathPara>
                </a14:m>
                <a:endParaRPr lang="es-MX" sz="3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D3274C-7392-5644-D54B-48409CD44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3429000"/>
                <a:ext cx="1627455" cy="598177"/>
              </a:xfrm>
              <a:prstGeom prst="rect">
                <a:avLst/>
              </a:prstGeom>
              <a:blipFill>
                <a:blip r:embed="rId6"/>
                <a:stretch>
                  <a:fillRect l="-1550" t="-10417" r="-4651" b="-2291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BFBCD89-AF82-142E-3021-A9B4E53DECDB}"/>
              </a:ext>
            </a:extLst>
          </p:cNvPr>
          <p:cNvGrpSpPr>
            <a:grpSpLocks noChangeAspect="1"/>
          </p:cNvGrpSpPr>
          <p:nvPr/>
        </p:nvGrpSpPr>
        <p:grpSpPr>
          <a:xfrm>
            <a:off x="1719427" y="1075249"/>
            <a:ext cx="4524226" cy="3132830"/>
            <a:chOff x="3053957" y="2165693"/>
            <a:chExt cx="3648769" cy="252661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2B7B1A1-F698-B01D-52D4-DD9F4DF76F54}"/>
                </a:ext>
              </a:extLst>
            </p:cNvPr>
            <p:cNvSpPr/>
            <p:nvPr/>
          </p:nvSpPr>
          <p:spPr>
            <a:xfrm>
              <a:off x="3163330" y="2335427"/>
              <a:ext cx="3410465" cy="21500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pic>
          <p:nvPicPr>
            <p:cNvPr id="18" name="Picture 17" descr="A diagram of a hexagon and a hexagon with colored dots&#10;&#10;Description automatically generated">
              <a:extLst>
                <a:ext uri="{FF2B5EF4-FFF2-40B4-BE49-F238E27FC236}">
                  <a16:creationId xmlns:a16="http://schemas.microsoft.com/office/drawing/2014/main" id="{C00AACE5-4AFB-9C24-CDD9-D5D3FDB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53957" y="2165693"/>
              <a:ext cx="3648769" cy="2526614"/>
            </a:xfrm>
            <a:prstGeom prst="rect">
              <a:avLst/>
            </a:prstGeom>
          </p:spPr>
        </p:pic>
      </p:grpSp>
      <p:pic>
        <p:nvPicPr>
          <p:cNvPr id="21" name="Picture 2" descr="Spin-orbit Coupling: The Dance">
            <a:extLst>
              <a:ext uri="{FF2B5EF4-FFF2-40B4-BE49-F238E27FC236}">
                <a16:creationId xmlns:a16="http://schemas.microsoft.com/office/drawing/2014/main" id="{D0887889-0969-0337-A4B8-2A450FDC6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24" y="1478033"/>
            <a:ext cx="2936315" cy="273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9320CE-2B13-5CB0-D01D-075E6F88129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93162" y="6344960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COMCAPLA, Veracruz, 2024</a:t>
            </a:r>
            <a:endParaRPr lang="en-MX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F8CF52-B009-E48B-7CC8-9950096710B9}"/>
                  </a:ext>
                </a:extLst>
              </p:cNvPr>
              <p:cNvSpPr txBox="1"/>
              <p:nvPr/>
            </p:nvSpPr>
            <p:spPr>
              <a:xfrm>
                <a:off x="6746248" y="4558335"/>
                <a:ext cx="4199809" cy="776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  <m:d>
                                  <m:d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s-E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MX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r>
                                      <a:rPr lang="es-E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s-MX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s-E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sSub>
                                  <m:sSubPr>
                                    <m:ctrlP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sSub>
                                      <m:sSubPr>
                                        <m:ctrlPr>
                                          <a:rPr lang="es-MX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MX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  <m:r>
                                  <m:rPr>
                                    <m:sty m:val="p"/>
                                  </m:rP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  <m:d>
                                  <m:d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 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F8CF52-B009-E48B-7CC8-995009671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48" y="4558335"/>
                <a:ext cx="4199809" cy="776687"/>
              </a:xfrm>
              <a:prstGeom prst="rect">
                <a:avLst/>
              </a:prstGeom>
              <a:blipFill>
                <a:blip r:embed="rId9"/>
                <a:stretch>
                  <a:fillRect r="-21084" b="-32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Placeholder 28" descr="Microscope">
            <a:extLst>
              <a:ext uri="{FF2B5EF4-FFF2-40B4-BE49-F238E27FC236}">
                <a16:creationId xmlns:a16="http://schemas.microsoft.com/office/drawing/2014/main" id="{C0D16F17-5597-84D7-D482-3378760D0F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63" b="63"/>
          <a:stretch>
            <a:fillRect/>
          </a:stretch>
        </p:blipFill>
        <p:spPr>
          <a:xfrm>
            <a:off x="208766" y="572515"/>
            <a:ext cx="568786" cy="521201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334DF-3450-330C-9C87-78FDA285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22" name="Picture 21" descr="Suma - Iconos gratis de educación">
            <a:extLst>
              <a:ext uri="{FF2B5EF4-FFF2-40B4-BE49-F238E27FC236}">
                <a16:creationId xmlns:a16="http://schemas.microsoft.com/office/drawing/2014/main" id="{BD198D38-A8A3-94CA-C7F3-C3309B190A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0533" y="2367747"/>
            <a:ext cx="887031" cy="946214"/>
          </a:xfrm>
          <a:prstGeom prst="rect">
            <a:avLst/>
          </a:prstGeom>
        </p:spPr>
      </p:pic>
      <p:pic>
        <p:nvPicPr>
          <p:cNvPr id="20" name="Picture 19" descr="Suma - Iconos gratis de educación">
            <a:extLst>
              <a:ext uri="{FF2B5EF4-FFF2-40B4-BE49-F238E27FC236}">
                <a16:creationId xmlns:a16="http://schemas.microsoft.com/office/drawing/2014/main" id="{3F9B0687-BD37-A90B-4F4B-0566E91F2F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5026" y="4473571"/>
            <a:ext cx="887031" cy="9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3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10</TotalTime>
  <Words>1800</Words>
  <Application>Microsoft Macintosh PowerPoint</Application>
  <PresentationFormat>Widescreen</PresentationFormat>
  <Paragraphs>378</Paragraphs>
  <Slides>49</Slides>
  <Notes>19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 Light</vt:lpstr>
      <vt:lpstr>Arial</vt:lpstr>
      <vt:lpstr>Calibri</vt:lpstr>
      <vt:lpstr>Cambria Math</vt:lpstr>
      <vt:lpstr>Rockwell</vt:lpstr>
      <vt:lpstr>Trade Gothic LT Pro</vt:lpstr>
      <vt:lpstr>Trebuchet MS</vt:lpstr>
      <vt:lpstr>Office Theme</vt:lpstr>
      <vt:lpstr>Dispersión Cuántica de Fermiones de Dirac en Grafeno Monocapa Unidimensional</vt:lpstr>
      <vt:lpstr>Variación del Coeficiente de Transmisión</vt:lpstr>
      <vt:lpstr>PowerPoint Presentation</vt:lpstr>
      <vt:lpstr>Índice</vt:lpstr>
      <vt:lpstr>Estado del Arte</vt:lpstr>
      <vt:lpstr>Grafeno y Estudios Relevantes</vt:lpstr>
      <vt:lpstr>Modelo físico y matemático</vt:lpstr>
      <vt:lpstr>Modelo Físico y Paquete de Ondas</vt:lpstr>
      <vt:lpstr>Hamiltoniano</vt:lpstr>
      <vt:lpstr>PowerPoint Presentation</vt:lpstr>
      <vt:lpstr>Densidad de Corriente de Probabilidad</vt:lpstr>
      <vt:lpstr>Cómputo de Alto Rendimiento (HPC)</vt:lpstr>
      <vt:lpstr>CUDA - Python</vt:lpstr>
      <vt:lpstr>Resultados</vt:lpstr>
      <vt:lpstr>Gráficas obtenidas</vt:lpstr>
      <vt:lpstr>Análisis y Conclusiones</vt:lpstr>
      <vt:lpstr>PowerPoint Presentation</vt:lpstr>
      <vt:lpstr>PowerPoint Presentation</vt:lpstr>
      <vt:lpstr>PowerPoint Presentation</vt:lpstr>
      <vt:lpstr>En proceso…</vt:lpstr>
      <vt:lpstr>En proceso…</vt:lpstr>
      <vt:lpstr>¡Gracias!</vt:lpstr>
      <vt:lpstr>Modelo Físico y Paquete de Ondas</vt:lpstr>
      <vt:lpstr>Barrera de Potencial</vt:lpstr>
      <vt:lpstr>Hamiltoniano</vt:lpstr>
      <vt:lpstr>ODET</vt:lpstr>
      <vt:lpstr>ODET - Desarrollo</vt:lpstr>
      <vt:lpstr>Diferencias Finitas</vt:lpstr>
      <vt:lpstr>Diferencias Finitas</vt:lpstr>
      <vt:lpstr>Diferencias Finitas</vt:lpstr>
      <vt:lpstr>Variación del Coeficiente de Transmisión</vt:lpstr>
      <vt:lpstr>PowerPoint Presentation</vt:lpstr>
      <vt:lpstr>Índice</vt:lpstr>
      <vt:lpstr>Estado del Arte</vt:lpstr>
      <vt:lpstr>Grafeno y Estudios Relevantes</vt:lpstr>
      <vt:lpstr>Modelo físico y matemático</vt:lpstr>
      <vt:lpstr>Modelo Físico y Paquete de Ondas</vt:lpstr>
      <vt:lpstr>Hamiltoniano</vt:lpstr>
      <vt:lpstr>PowerPoint Presentation</vt:lpstr>
      <vt:lpstr>Densidad de Corriente de Probabilidad</vt:lpstr>
      <vt:lpstr>Cómputo de Alto Rendimiento (HPC)</vt:lpstr>
      <vt:lpstr>CUDA - Python</vt:lpstr>
      <vt:lpstr>Resultados</vt:lpstr>
      <vt:lpstr>Gráficas obtenidas</vt:lpstr>
      <vt:lpstr>Análisis y Conclusiones</vt:lpstr>
      <vt:lpstr>PowerPoint Presentation</vt:lpstr>
      <vt:lpstr>PowerPoint Presentation</vt:lpstr>
      <vt:lpstr>PowerPoint Presentation</vt:lpstr>
      <vt:lpstr>En proceso…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Javier Serna Duarte</dc:creator>
  <cp:lastModifiedBy>EDUARDO JAVIER SERNA DUARTE</cp:lastModifiedBy>
  <cp:revision>3</cp:revision>
  <dcterms:created xsi:type="dcterms:W3CDTF">2024-10-14T16:33:33Z</dcterms:created>
  <dcterms:modified xsi:type="dcterms:W3CDTF">2024-11-07T09:31:45Z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